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86" r:id="rId2"/>
    <p:sldId id="287" r:id="rId3"/>
    <p:sldId id="288" r:id="rId4"/>
    <p:sldId id="290" r:id="rId5"/>
    <p:sldId id="289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9" r:id="rId14"/>
    <p:sldId id="300" r:id="rId15"/>
    <p:sldId id="301" r:id="rId16"/>
    <p:sldId id="298" r:id="rId17"/>
    <p:sldId id="303" r:id="rId18"/>
    <p:sldId id="304" r:id="rId19"/>
    <p:sldId id="305" r:id="rId20"/>
    <p:sldId id="302" r:id="rId21"/>
    <p:sldId id="308" r:id="rId22"/>
    <p:sldId id="283" r:id="rId23"/>
    <p:sldId id="284" r:id="rId24"/>
    <p:sldId id="285" r:id="rId25"/>
    <p:sldId id="309" r:id="rId26"/>
    <p:sldId id="315" r:id="rId27"/>
    <p:sldId id="316" r:id="rId28"/>
    <p:sldId id="310" r:id="rId29"/>
    <p:sldId id="311" r:id="rId30"/>
    <p:sldId id="312" r:id="rId31"/>
    <p:sldId id="317" r:id="rId32"/>
    <p:sldId id="313" r:id="rId33"/>
    <p:sldId id="318" r:id="rId34"/>
    <p:sldId id="314" r:id="rId35"/>
    <p:sldId id="31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ppks INDONESI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9D66BE-C833-4EE2-A278-4285C090C858}" type="doc">
      <dgm:prSet loTypeId="urn:microsoft.com/office/officeart/2005/8/layout/arrow2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141DF7CA-8136-40A8-A0CC-383B2BB837D3}">
      <dgm:prSet phldrT="[Text]" custT="1"/>
      <dgm:spPr/>
      <dgm:t>
        <a:bodyPr/>
        <a:lstStyle/>
        <a:p>
          <a:r>
            <a:rPr lang="en-US" sz="1800" b="1" dirty="0" err="1" smtClean="0"/>
            <a:t>Rapat</a:t>
          </a:r>
          <a:r>
            <a:rPr lang="en-US" sz="1800" b="1" dirty="0" smtClean="0"/>
            <a:t> </a:t>
          </a:r>
          <a:r>
            <a:rPr lang="en-US" sz="1800" b="1" dirty="0" err="1" smtClean="0"/>
            <a:t>Koordinasi</a:t>
          </a:r>
          <a:endParaRPr lang="en-US" sz="1800" b="1" dirty="0" smtClean="0"/>
        </a:p>
        <a:p>
          <a:endParaRPr lang="id-ID" sz="1800" dirty="0"/>
        </a:p>
      </dgm:t>
    </dgm:pt>
    <dgm:pt modelId="{58350CFC-9D2A-40F9-A42E-9C24C6464CF6}" type="parTrans" cxnId="{8E4E663E-E401-4860-A216-A0B7033492F6}">
      <dgm:prSet/>
      <dgm:spPr/>
      <dgm:t>
        <a:bodyPr/>
        <a:lstStyle/>
        <a:p>
          <a:endParaRPr lang="id-ID"/>
        </a:p>
      </dgm:t>
    </dgm:pt>
    <dgm:pt modelId="{031D9F06-CE62-440E-95E1-E66A4FB4BDAC}" type="sibTrans" cxnId="{8E4E663E-E401-4860-A216-A0B7033492F6}">
      <dgm:prSet/>
      <dgm:spPr/>
      <dgm:t>
        <a:bodyPr/>
        <a:lstStyle/>
        <a:p>
          <a:endParaRPr lang="id-ID"/>
        </a:p>
      </dgm:t>
    </dgm:pt>
    <dgm:pt modelId="{9055C52E-F7F2-40E2-BE9F-8C9BD33706EF}">
      <dgm:prSet phldrT="[Text]" custT="1"/>
      <dgm:spPr/>
      <dgm:t>
        <a:bodyPr/>
        <a:lstStyle/>
        <a:p>
          <a:r>
            <a:rPr lang="en-US" sz="1800" b="1" dirty="0" smtClean="0"/>
            <a:t>Monitoring </a:t>
          </a:r>
          <a:r>
            <a:rPr lang="en-US" sz="1800" b="1" dirty="0" err="1" smtClean="0"/>
            <a:t>dan</a:t>
          </a:r>
          <a:r>
            <a:rPr lang="en-US" sz="1800" b="1" dirty="0" smtClean="0"/>
            <a:t> </a:t>
          </a:r>
          <a:r>
            <a:rPr lang="en-US" sz="1800" b="1" dirty="0" err="1" smtClean="0"/>
            <a:t>Evaluasi</a:t>
          </a:r>
          <a:endParaRPr lang="en-US" sz="1800" b="1" dirty="0" smtClean="0"/>
        </a:p>
        <a:p>
          <a:endParaRPr lang="id-ID" sz="1800" dirty="0"/>
        </a:p>
      </dgm:t>
    </dgm:pt>
    <dgm:pt modelId="{11DC6556-4DDA-49F5-814D-AF82A88097B4}" type="parTrans" cxnId="{B4513401-7AD9-451B-B4BA-EE987D6F2383}">
      <dgm:prSet/>
      <dgm:spPr/>
      <dgm:t>
        <a:bodyPr/>
        <a:lstStyle/>
        <a:p>
          <a:endParaRPr lang="id-ID"/>
        </a:p>
      </dgm:t>
    </dgm:pt>
    <dgm:pt modelId="{FBA30D4E-79F9-40B5-9B91-C1B5AFF94274}" type="sibTrans" cxnId="{B4513401-7AD9-451B-B4BA-EE987D6F2383}">
      <dgm:prSet/>
      <dgm:spPr/>
      <dgm:t>
        <a:bodyPr/>
        <a:lstStyle/>
        <a:p>
          <a:endParaRPr lang="id-ID"/>
        </a:p>
      </dgm:t>
    </dgm:pt>
    <dgm:pt modelId="{1F4481B7-6BA9-4147-BF77-1559C368500C}">
      <dgm:prSet phldrT="[Text]" custT="1"/>
      <dgm:spPr/>
      <dgm:t>
        <a:bodyPr/>
        <a:lstStyle/>
        <a:p>
          <a:r>
            <a:rPr lang="en-US" sz="1800" b="1" dirty="0" smtClean="0"/>
            <a:t>TOT </a:t>
          </a:r>
          <a:r>
            <a:rPr lang="en-US" sz="1800" b="1" dirty="0" err="1" smtClean="0"/>
            <a:t>Asesor</a:t>
          </a:r>
          <a:r>
            <a:rPr lang="en-US" sz="1800" b="1" dirty="0" smtClean="0"/>
            <a:t>, Master Trainer, </a:t>
          </a:r>
          <a:r>
            <a:rPr lang="en-US" sz="1800" b="1" dirty="0" err="1" smtClean="0"/>
            <a:t>Fasilitator</a:t>
          </a:r>
          <a:endParaRPr lang="en-US" sz="1800" b="1" dirty="0" smtClean="0"/>
        </a:p>
        <a:p>
          <a:endParaRPr lang="id-ID" sz="1800" dirty="0"/>
        </a:p>
      </dgm:t>
    </dgm:pt>
    <dgm:pt modelId="{C089E63B-FD2E-434A-B40A-2580FEDB666B}" type="parTrans" cxnId="{4244FEF2-D45C-4843-90E2-AEEA222D4C45}">
      <dgm:prSet/>
      <dgm:spPr/>
      <dgm:t>
        <a:bodyPr/>
        <a:lstStyle/>
        <a:p>
          <a:endParaRPr lang="id-ID"/>
        </a:p>
      </dgm:t>
    </dgm:pt>
    <dgm:pt modelId="{B1D9ECCC-19D8-4A33-B1FC-C6A241F5E81F}" type="sibTrans" cxnId="{4244FEF2-D45C-4843-90E2-AEEA222D4C45}">
      <dgm:prSet/>
      <dgm:spPr/>
      <dgm:t>
        <a:bodyPr/>
        <a:lstStyle/>
        <a:p>
          <a:endParaRPr lang="id-ID"/>
        </a:p>
      </dgm:t>
    </dgm:pt>
    <dgm:pt modelId="{AA4719E1-49CB-443D-B48E-89ED30D4446C}">
      <dgm:prSet phldrT="[Text]" custT="1"/>
      <dgm:spPr/>
      <dgm:t>
        <a:bodyPr/>
        <a:lstStyle/>
        <a:p>
          <a:r>
            <a:rPr lang="en-US" sz="1800" b="1" dirty="0" err="1" smtClean="0"/>
            <a:t>Implementasi</a:t>
          </a:r>
          <a:r>
            <a:rPr lang="en-US" sz="1800" b="1" dirty="0" smtClean="0"/>
            <a:t> </a:t>
          </a:r>
          <a:r>
            <a:rPr lang="en-US" sz="1800" b="1" dirty="0" err="1" smtClean="0"/>
            <a:t>Kegiatan</a:t>
          </a:r>
          <a:endParaRPr lang="en-US" sz="1800" b="1" dirty="0" smtClean="0"/>
        </a:p>
        <a:p>
          <a:endParaRPr lang="id-ID" sz="1800" dirty="0"/>
        </a:p>
      </dgm:t>
    </dgm:pt>
    <dgm:pt modelId="{D370D1D4-70AE-4889-B470-FD67A22BF5E8}" type="parTrans" cxnId="{46A0EBAD-C26E-4A15-A51D-924B35E21472}">
      <dgm:prSet/>
      <dgm:spPr/>
      <dgm:t>
        <a:bodyPr/>
        <a:lstStyle/>
        <a:p>
          <a:endParaRPr lang="id-ID"/>
        </a:p>
      </dgm:t>
    </dgm:pt>
    <dgm:pt modelId="{EB766C25-D073-43CB-9CAB-350808B18CD1}" type="sibTrans" cxnId="{46A0EBAD-C26E-4A15-A51D-924B35E21472}">
      <dgm:prSet/>
      <dgm:spPr/>
      <dgm:t>
        <a:bodyPr/>
        <a:lstStyle/>
        <a:p>
          <a:endParaRPr lang="id-ID"/>
        </a:p>
      </dgm:t>
    </dgm:pt>
    <dgm:pt modelId="{F3128F9E-23D4-431F-8872-7FBC92087419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b="1" dirty="0" err="1" smtClean="0"/>
            <a:t>Pelaporan</a:t>
          </a:r>
          <a:endParaRPr lang="en-US" sz="1800" b="1" dirty="0" smtClean="0"/>
        </a:p>
        <a:p>
          <a:pPr>
            <a:lnSpc>
              <a:spcPct val="90000"/>
            </a:lnSpc>
            <a:spcAft>
              <a:spcPct val="35000"/>
            </a:spcAft>
          </a:pPr>
          <a:endParaRPr lang="id-ID" sz="1800" b="1" dirty="0" smtClean="0"/>
        </a:p>
      </dgm:t>
    </dgm:pt>
    <dgm:pt modelId="{B3E741B5-05DD-46BD-8957-272C20F1C747}" type="parTrans" cxnId="{9027F51B-F2A6-4080-A33D-7FB03781080D}">
      <dgm:prSet/>
      <dgm:spPr/>
      <dgm:t>
        <a:bodyPr/>
        <a:lstStyle/>
        <a:p>
          <a:endParaRPr lang="id-ID"/>
        </a:p>
      </dgm:t>
    </dgm:pt>
    <dgm:pt modelId="{8D9D6AB2-0341-47C1-976D-E18D0E4854E3}" type="sibTrans" cxnId="{9027F51B-F2A6-4080-A33D-7FB03781080D}">
      <dgm:prSet/>
      <dgm:spPr/>
      <dgm:t>
        <a:bodyPr/>
        <a:lstStyle/>
        <a:p>
          <a:endParaRPr lang="id-ID"/>
        </a:p>
      </dgm:t>
    </dgm:pt>
    <dgm:pt modelId="{D4F2773A-2EEA-4850-A98F-92E823A3E29B}">
      <dgm:prSet/>
      <dgm:spPr/>
      <dgm:t>
        <a:bodyPr/>
        <a:lstStyle/>
        <a:p>
          <a:endParaRPr lang="id-ID" dirty="0"/>
        </a:p>
      </dgm:t>
    </dgm:pt>
    <dgm:pt modelId="{83D938C5-74DD-44A7-A0B8-3DF86CA74424}" type="parTrans" cxnId="{506B5860-FADC-419D-A1D0-E0E546AE613E}">
      <dgm:prSet/>
      <dgm:spPr/>
      <dgm:t>
        <a:bodyPr/>
        <a:lstStyle/>
        <a:p>
          <a:endParaRPr lang="id-ID"/>
        </a:p>
      </dgm:t>
    </dgm:pt>
    <dgm:pt modelId="{2E1314CF-A7E7-489C-8E00-A043079B478A}" type="sibTrans" cxnId="{506B5860-FADC-419D-A1D0-E0E546AE613E}">
      <dgm:prSet/>
      <dgm:spPr/>
      <dgm:t>
        <a:bodyPr/>
        <a:lstStyle/>
        <a:p>
          <a:endParaRPr lang="id-ID"/>
        </a:p>
      </dgm:t>
    </dgm:pt>
    <dgm:pt modelId="{3677DC1A-174A-451C-BC3E-5D13C0A8B0F6}" type="pres">
      <dgm:prSet presAssocID="{729D66BE-C833-4EE2-A278-4285C090C858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7D0C32D-B308-421B-A968-96591BC5A3EC}" type="pres">
      <dgm:prSet presAssocID="{729D66BE-C833-4EE2-A278-4285C090C858}" presName="arrow" presStyleLbl="bgShp" presStyleIdx="0" presStyleCnt="1" custScaleY="90689" custLinFactNeighborY="4667"/>
      <dgm:spPr>
        <a:solidFill>
          <a:schemeClr val="accent2">
            <a:lumMod val="60000"/>
            <a:lumOff val="40000"/>
          </a:schemeClr>
        </a:solidFill>
        <a:effectLst>
          <a:outerShdw blurRad="50800" dist="38100" dir="5400000" algn="t" rotWithShape="0">
            <a:schemeClr val="tx1">
              <a:alpha val="40000"/>
            </a:schemeClr>
          </a:outerShdw>
        </a:effectLst>
      </dgm:spPr>
      <dgm:t>
        <a:bodyPr/>
        <a:lstStyle/>
        <a:p>
          <a:endParaRPr lang="en-US"/>
        </a:p>
      </dgm:t>
    </dgm:pt>
    <dgm:pt modelId="{90CCCF1B-2EC9-4CC4-B513-314269963338}" type="pres">
      <dgm:prSet presAssocID="{729D66BE-C833-4EE2-A278-4285C090C858}" presName="arrowDiagram5" presStyleCnt="0"/>
      <dgm:spPr/>
      <dgm:t>
        <a:bodyPr/>
        <a:lstStyle/>
        <a:p>
          <a:endParaRPr lang="en-US"/>
        </a:p>
      </dgm:t>
    </dgm:pt>
    <dgm:pt modelId="{5060FF20-232E-4F96-8F25-4566E77A25BD}" type="pres">
      <dgm:prSet presAssocID="{141DF7CA-8136-40A8-A0CC-383B2BB837D3}" presName="bullet5a" presStyleLbl="node1" presStyleIdx="0" presStyleCnt="5" custLinFactNeighborX="20546" custLinFactNeighborY="53983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EC8E2494-ED0D-43F8-B136-BD6E643661FC}" type="pres">
      <dgm:prSet presAssocID="{141DF7CA-8136-40A8-A0CC-383B2BB837D3}" presName="textBox5a" presStyleLbl="revTx" presStyleIdx="0" presStyleCnt="5" custScaleX="148668" custLinFactNeighborX="-25851" custLinFactNeighborY="3259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96CB180-E8C3-4CD9-9498-04B34B13A071}" type="pres">
      <dgm:prSet presAssocID="{1F4481B7-6BA9-4147-BF77-1559C368500C}" presName="bullet5b" presStyleLbl="node1" presStyleIdx="1" presStyleCnt="5" custLinFactNeighborX="44444" custLinFactNeighborY="42380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43558746-A92C-448D-8B12-E708F3B38395}" type="pres">
      <dgm:prSet presAssocID="{1F4481B7-6BA9-4147-BF77-1559C368500C}" presName="textBox5b" presStyleLbl="revTx" presStyleIdx="1" presStyleCnt="5" custScaleX="118149" custScaleY="90931" custLinFactNeighborX="-34735" custLinFactNeighborY="1647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8462CB3-C286-4D66-BCB2-BD735E3FC8F2}" type="pres">
      <dgm:prSet presAssocID="{AA4719E1-49CB-443D-B48E-89ED30D4446C}" presName="bullet5c" presStyleLbl="node1" presStyleIdx="2" presStyleCnt="5" custLinFactNeighborX="35417" custLinFactNeighborY="3951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EDCF802E-022F-4489-A572-4C13472F28D2}" type="pres">
      <dgm:prSet presAssocID="{AA4719E1-49CB-443D-B48E-89ED30D4446C}" presName="textBox5c" presStyleLbl="revTx" presStyleIdx="2" presStyleCnt="5" custScaleY="96463" custLinFactNeighborX="-40328" custLinFactNeighborY="2335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7F67DF4-22F6-45EF-85BE-6941CE834C66}" type="pres">
      <dgm:prSet presAssocID="{9055C52E-F7F2-40E2-BE9F-8C9BD33706EF}" presName="bullet5d" presStyleLbl="node1" presStyleIdx="3" presStyleCnt="5" custLinFactNeighborX="3764" custLinFactNeighborY="50750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31F87CB6-4C44-485D-A3F3-E09A6B9C975C}" type="pres">
      <dgm:prSet presAssocID="{9055C52E-F7F2-40E2-BE9F-8C9BD33706EF}" presName="textBox5d" presStyleLbl="revTx" presStyleIdx="3" presStyleCnt="5" custScaleY="55149" custLinFactNeighborX="-35834" custLinFactNeighborY="526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CAE327F-A092-48BB-9B00-F4C3635F9970}" type="pres">
      <dgm:prSet presAssocID="{F3128F9E-23D4-431F-8872-7FBC92087419}" presName="bullet5e" presStyleLbl="node1" presStyleIdx="4" presStyleCnt="5" custScaleX="90536" custScaleY="90536" custLinFactNeighborX="39120" custLinFactNeighborY="33274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2DA86D4D-ABD2-4C9B-9BBF-40D173BC0AE4}" type="pres">
      <dgm:prSet presAssocID="{F3128F9E-23D4-431F-8872-7FBC92087419}" presName="textBox5e" presStyleLbl="revTx" presStyleIdx="4" presStyleCnt="5" custScaleX="74395" custScaleY="49050" custLinFactNeighborX="-45531" custLinFactNeighborY="-280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A301AD8-C4B8-433E-8BA8-288728C82602}" type="presOf" srcId="{1F4481B7-6BA9-4147-BF77-1559C368500C}" destId="{43558746-A92C-448D-8B12-E708F3B38395}" srcOrd="0" destOrd="0" presId="urn:microsoft.com/office/officeart/2005/8/layout/arrow2"/>
    <dgm:cxn modelId="{8E4E663E-E401-4860-A216-A0B7033492F6}" srcId="{729D66BE-C833-4EE2-A278-4285C090C858}" destId="{141DF7CA-8136-40A8-A0CC-383B2BB837D3}" srcOrd="0" destOrd="0" parTransId="{58350CFC-9D2A-40F9-A42E-9C24C6464CF6}" sibTransId="{031D9F06-CE62-440E-95E1-E66A4FB4BDAC}"/>
    <dgm:cxn modelId="{BD111828-86E7-46EC-B93F-F1050C5A0E28}" type="presOf" srcId="{141DF7CA-8136-40A8-A0CC-383B2BB837D3}" destId="{EC8E2494-ED0D-43F8-B136-BD6E643661FC}" srcOrd="0" destOrd="0" presId="urn:microsoft.com/office/officeart/2005/8/layout/arrow2"/>
    <dgm:cxn modelId="{506B5860-FADC-419D-A1D0-E0E546AE613E}" srcId="{729D66BE-C833-4EE2-A278-4285C090C858}" destId="{D4F2773A-2EEA-4850-A98F-92E823A3E29B}" srcOrd="5" destOrd="0" parTransId="{83D938C5-74DD-44A7-A0B8-3DF86CA74424}" sibTransId="{2E1314CF-A7E7-489C-8E00-A043079B478A}"/>
    <dgm:cxn modelId="{9027F51B-F2A6-4080-A33D-7FB03781080D}" srcId="{729D66BE-C833-4EE2-A278-4285C090C858}" destId="{F3128F9E-23D4-431F-8872-7FBC92087419}" srcOrd="4" destOrd="0" parTransId="{B3E741B5-05DD-46BD-8957-272C20F1C747}" sibTransId="{8D9D6AB2-0341-47C1-976D-E18D0E4854E3}"/>
    <dgm:cxn modelId="{42441C27-4567-4F48-A2B8-B8528D8FE723}" type="presOf" srcId="{F3128F9E-23D4-431F-8872-7FBC92087419}" destId="{2DA86D4D-ABD2-4C9B-9BBF-40D173BC0AE4}" srcOrd="0" destOrd="0" presId="urn:microsoft.com/office/officeart/2005/8/layout/arrow2"/>
    <dgm:cxn modelId="{0698A67B-4FEB-4BD1-8D7E-DC74923B9CD4}" type="presOf" srcId="{AA4719E1-49CB-443D-B48E-89ED30D4446C}" destId="{EDCF802E-022F-4489-A572-4C13472F28D2}" srcOrd="0" destOrd="0" presId="urn:microsoft.com/office/officeart/2005/8/layout/arrow2"/>
    <dgm:cxn modelId="{DC6B09BE-BAC1-4FF0-A994-00E5CB1A37A8}" type="presOf" srcId="{729D66BE-C833-4EE2-A278-4285C090C858}" destId="{3677DC1A-174A-451C-BC3E-5D13C0A8B0F6}" srcOrd="0" destOrd="0" presId="urn:microsoft.com/office/officeart/2005/8/layout/arrow2"/>
    <dgm:cxn modelId="{4244FEF2-D45C-4843-90E2-AEEA222D4C45}" srcId="{729D66BE-C833-4EE2-A278-4285C090C858}" destId="{1F4481B7-6BA9-4147-BF77-1559C368500C}" srcOrd="1" destOrd="0" parTransId="{C089E63B-FD2E-434A-B40A-2580FEDB666B}" sibTransId="{B1D9ECCC-19D8-4A33-B1FC-C6A241F5E81F}"/>
    <dgm:cxn modelId="{B4513401-7AD9-451B-B4BA-EE987D6F2383}" srcId="{729D66BE-C833-4EE2-A278-4285C090C858}" destId="{9055C52E-F7F2-40E2-BE9F-8C9BD33706EF}" srcOrd="3" destOrd="0" parTransId="{11DC6556-4DDA-49F5-814D-AF82A88097B4}" sibTransId="{FBA30D4E-79F9-40B5-9B91-C1B5AFF94274}"/>
    <dgm:cxn modelId="{E0E59DE2-A856-47B0-A1C3-5515FD2AED3D}" type="presOf" srcId="{9055C52E-F7F2-40E2-BE9F-8C9BD33706EF}" destId="{31F87CB6-4C44-485D-A3F3-E09A6B9C975C}" srcOrd="0" destOrd="0" presId="urn:microsoft.com/office/officeart/2005/8/layout/arrow2"/>
    <dgm:cxn modelId="{46A0EBAD-C26E-4A15-A51D-924B35E21472}" srcId="{729D66BE-C833-4EE2-A278-4285C090C858}" destId="{AA4719E1-49CB-443D-B48E-89ED30D4446C}" srcOrd="2" destOrd="0" parTransId="{D370D1D4-70AE-4889-B470-FD67A22BF5E8}" sibTransId="{EB766C25-D073-43CB-9CAB-350808B18CD1}"/>
    <dgm:cxn modelId="{C521F919-0E50-4380-A073-8BD4BC1210D1}" type="presParOf" srcId="{3677DC1A-174A-451C-BC3E-5D13C0A8B0F6}" destId="{E7D0C32D-B308-421B-A968-96591BC5A3EC}" srcOrd="0" destOrd="0" presId="urn:microsoft.com/office/officeart/2005/8/layout/arrow2"/>
    <dgm:cxn modelId="{4DA05064-1EDC-4CF1-9457-CB0179E7D0F8}" type="presParOf" srcId="{3677DC1A-174A-451C-BC3E-5D13C0A8B0F6}" destId="{90CCCF1B-2EC9-4CC4-B513-314269963338}" srcOrd="1" destOrd="0" presId="urn:microsoft.com/office/officeart/2005/8/layout/arrow2"/>
    <dgm:cxn modelId="{DC2AE471-48C4-405B-9BCB-F7A3634E7C94}" type="presParOf" srcId="{90CCCF1B-2EC9-4CC4-B513-314269963338}" destId="{5060FF20-232E-4F96-8F25-4566E77A25BD}" srcOrd="0" destOrd="0" presId="urn:microsoft.com/office/officeart/2005/8/layout/arrow2"/>
    <dgm:cxn modelId="{9C59E9CA-7C4C-4324-B8D4-A9DA1385548C}" type="presParOf" srcId="{90CCCF1B-2EC9-4CC4-B513-314269963338}" destId="{EC8E2494-ED0D-43F8-B136-BD6E643661FC}" srcOrd="1" destOrd="0" presId="urn:microsoft.com/office/officeart/2005/8/layout/arrow2"/>
    <dgm:cxn modelId="{7E249E1F-0CE7-4773-B50B-234CF7EABFDA}" type="presParOf" srcId="{90CCCF1B-2EC9-4CC4-B513-314269963338}" destId="{596CB180-E8C3-4CD9-9498-04B34B13A071}" srcOrd="2" destOrd="0" presId="urn:microsoft.com/office/officeart/2005/8/layout/arrow2"/>
    <dgm:cxn modelId="{26024272-F00F-4007-B00F-DFDF68B8A101}" type="presParOf" srcId="{90CCCF1B-2EC9-4CC4-B513-314269963338}" destId="{43558746-A92C-448D-8B12-E708F3B38395}" srcOrd="3" destOrd="0" presId="urn:microsoft.com/office/officeart/2005/8/layout/arrow2"/>
    <dgm:cxn modelId="{AA7DE353-A2FE-430A-9CB0-2C410D3D93E6}" type="presParOf" srcId="{90CCCF1B-2EC9-4CC4-B513-314269963338}" destId="{F8462CB3-C286-4D66-BCB2-BD735E3FC8F2}" srcOrd="4" destOrd="0" presId="urn:microsoft.com/office/officeart/2005/8/layout/arrow2"/>
    <dgm:cxn modelId="{FA04397C-9F49-43BF-92FC-408E5EC0534B}" type="presParOf" srcId="{90CCCF1B-2EC9-4CC4-B513-314269963338}" destId="{EDCF802E-022F-4489-A572-4C13472F28D2}" srcOrd="5" destOrd="0" presId="urn:microsoft.com/office/officeart/2005/8/layout/arrow2"/>
    <dgm:cxn modelId="{FF5CBDF0-14E1-4F6C-BA6E-9C80710571B6}" type="presParOf" srcId="{90CCCF1B-2EC9-4CC4-B513-314269963338}" destId="{C7F67DF4-22F6-45EF-85BE-6941CE834C66}" srcOrd="6" destOrd="0" presId="urn:microsoft.com/office/officeart/2005/8/layout/arrow2"/>
    <dgm:cxn modelId="{ED6E5967-BB7C-41DF-9DF6-B23C828E47CE}" type="presParOf" srcId="{90CCCF1B-2EC9-4CC4-B513-314269963338}" destId="{31F87CB6-4C44-485D-A3F3-E09A6B9C975C}" srcOrd="7" destOrd="0" presId="urn:microsoft.com/office/officeart/2005/8/layout/arrow2"/>
    <dgm:cxn modelId="{1F8438B9-9B96-419D-823C-F4D797ED4F33}" type="presParOf" srcId="{90CCCF1B-2EC9-4CC4-B513-314269963338}" destId="{3CAE327F-A092-48BB-9B00-F4C3635F9970}" srcOrd="8" destOrd="0" presId="urn:microsoft.com/office/officeart/2005/8/layout/arrow2"/>
    <dgm:cxn modelId="{E9264940-30E6-4F9F-8A5B-3598365BBD38}" type="presParOf" srcId="{90CCCF1B-2EC9-4CC4-B513-314269963338}" destId="{2DA86D4D-ABD2-4C9B-9BBF-40D173BC0AE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D0C32D-B308-421B-A968-96591BC5A3EC}">
      <dsp:nvSpPr>
        <dsp:cNvPr id="0" name=""/>
        <dsp:cNvSpPr/>
      </dsp:nvSpPr>
      <dsp:spPr>
        <a:xfrm>
          <a:off x="0" y="971249"/>
          <a:ext cx="9144000" cy="518287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38100" dir="5400000" algn="t" rotWithShape="0">
            <a:schemeClr val="tx1">
              <a:alpha val="40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060FF20-232E-4F96-8F25-4566E77A25BD}">
      <dsp:nvSpPr>
        <dsp:cNvPr id="0" name=""/>
        <dsp:cNvSpPr/>
      </dsp:nvSpPr>
      <dsp:spPr>
        <a:xfrm>
          <a:off x="943894" y="4801675"/>
          <a:ext cx="210312" cy="210312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  <dsp:sp modelId="{EC8E2494-ED0D-43F8-B136-BD6E643661FC}">
      <dsp:nvSpPr>
        <dsp:cNvPr id="0" name=""/>
        <dsp:cNvSpPr/>
      </dsp:nvSpPr>
      <dsp:spPr>
        <a:xfrm>
          <a:off x="404691" y="5236687"/>
          <a:ext cx="1780840" cy="1360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44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Rapat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Koordinasi</a:t>
          </a:r>
          <a:endParaRPr lang="en-US" sz="1800" b="1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 dirty="0"/>
        </a:p>
      </dsp:txBody>
      <dsp:txXfrm>
        <a:off x="404691" y="5236687"/>
        <a:ext cx="1780840" cy="1360170"/>
      </dsp:txXfrm>
    </dsp:sp>
    <dsp:sp modelId="{596CB180-E8C3-4CD9-9498-04B34B13A071}">
      <dsp:nvSpPr>
        <dsp:cNvPr id="0" name=""/>
        <dsp:cNvSpPr/>
      </dsp:nvSpPr>
      <dsp:spPr>
        <a:xfrm>
          <a:off x="2185414" y="3733800"/>
          <a:ext cx="329184" cy="329184"/>
        </a:xfrm>
        <a:prstGeom prst="ellipse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43558746-A92C-448D-8B12-E708F3B38395}">
      <dsp:nvSpPr>
        <dsp:cNvPr id="0" name=""/>
        <dsp:cNvSpPr/>
      </dsp:nvSpPr>
      <dsp:spPr>
        <a:xfrm>
          <a:off x="1538717" y="4261950"/>
          <a:ext cx="1793388" cy="217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428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TOT </a:t>
          </a:r>
          <a:r>
            <a:rPr lang="en-US" sz="1800" b="1" kern="1200" dirty="0" err="1" smtClean="0"/>
            <a:t>Asesor</a:t>
          </a:r>
          <a:r>
            <a:rPr lang="en-US" sz="1800" b="1" kern="1200" dirty="0" smtClean="0"/>
            <a:t>, Master Trainer, </a:t>
          </a:r>
          <a:r>
            <a:rPr lang="en-US" sz="1800" b="1" kern="1200" dirty="0" err="1" smtClean="0"/>
            <a:t>Fasilitator</a:t>
          </a:r>
          <a:endParaRPr lang="en-US" sz="1800" b="1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 dirty="0"/>
        </a:p>
      </dsp:txBody>
      <dsp:txXfrm>
        <a:off x="1538717" y="4261950"/>
        <a:ext cx="1793388" cy="2177420"/>
      </dsp:txXfrm>
    </dsp:sp>
    <dsp:sp modelId="{F8462CB3-C286-4D66-BCB2-BD735E3FC8F2}">
      <dsp:nvSpPr>
        <dsp:cNvPr id="0" name=""/>
        <dsp:cNvSpPr/>
      </dsp:nvSpPr>
      <dsp:spPr>
        <a:xfrm>
          <a:off x="3657601" y="2895601"/>
          <a:ext cx="438912" cy="438912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EDCF802E-022F-4489-A572-4C13472F28D2}">
      <dsp:nvSpPr>
        <dsp:cNvPr id="0" name=""/>
        <dsp:cNvSpPr/>
      </dsp:nvSpPr>
      <dsp:spPr>
        <a:xfrm>
          <a:off x="3009902" y="3748563"/>
          <a:ext cx="1764792" cy="3098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57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Implementasi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Kegiatan</a:t>
          </a:r>
          <a:endParaRPr lang="en-US" sz="1800" b="1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 dirty="0"/>
        </a:p>
      </dsp:txBody>
      <dsp:txXfrm>
        <a:off x="3009902" y="3748563"/>
        <a:ext cx="1764792" cy="3098227"/>
      </dsp:txXfrm>
    </dsp:sp>
    <dsp:sp modelId="{C7F67DF4-22F6-45EF-85BE-6941CE834C66}">
      <dsp:nvSpPr>
        <dsp:cNvPr id="0" name=""/>
        <dsp:cNvSpPr/>
      </dsp:nvSpPr>
      <dsp:spPr>
        <a:xfrm>
          <a:off x="5224275" y="2328671"/>
          <a:ext cx="566928" cy="566928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31F87CB6-4C44-485D-A3F3-E09A6B9C975C}">
      <dsp:nvSpPr>
        <dsp:cNvPr id="0" name=""/>
        <dsp:cNvSpPr/>
      </dsp:nvSpPr>
      <dsp:spPr>
        <a:xfrm>
          <a:off x="4831067" y="3384855"/>
          <a:ext cx="1828800" cy="2111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0403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Monitoring </a:t>
          </a:r>
          <a:r>
            <a:rPr lang="en-US" sz="1800" b="1" kern="1200" dirty="0" err="1" smtClean="0"/>
            <a:t>dan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Evaluasi</a:t>
          </a:r>
          <a:endParaRPr lang="en-US" sz="1800" b="1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 dirty="0"/>
        </a:p>
      </dsp:txBody>
      <dsp:txXfrm>
        <a:off x="4831067" y="3384855"/>
        <a:ext cx="1828800" cy="2111682"/>
      </dsp:txXfrm>
    </dsp:sp>
    <dsp:sp modelId="{3CAE327F-A092-48BB-9B00-F4C3635F9970}">
      <dsp:nvSpPr>
        <dsp:cNvPr id="0" name=""/>
        <dsp:cNvSpPr/>
      </dsp:nvSpPr>
      <dsp:spPr>
        <a:xfrm>
          <a:off x="7270788" y="1860587"/>
          <a:ext cx="654010" cy="654010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2DA86D4D-ABD2-4C9B-9BBF-40D173BC0AE4}">
      <dsp:nvSpPr>
        <dsp:cNvPr id="0" name=""/>
        <dsp:cNvSpPr/>
      </dsp:nvSpPr>
      <dsp:spPr>
        <a:xfrm>
          <a:off x="6716661" y="2900699"/>
          <a:ext cx="1360535" cy="2063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2772" tIns="0" rIns="0" bIns="0" numCol="1" spcCol="1270" anchor="t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err="1" smtClean="0"/>
            <a:t>Pelaporan</a:t>
          </a:r>
          <a:endParaRPr lang="en-US" sz="1800" b="1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b="1" kern="1200" dirty="0" smtClean="0"/>
        </a:p>
      </dsp:txBody>
      <dsp:txXfrm>
        <a:off x="6716661" y="2900699"/>
        <a:ext cx="1360535" cy="2063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566B8-8613-4A25-BA02-F8D394258F3C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4376E-8210-49EE-A2BA-B62AD1365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549FA-158D-4B8E-B64C-EE3F75764EC0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5B4B16-92F0-4097-9120-34451D10DD81}" type="slidenum">
              <a:rPr lang="en-AU" smtClean="0"/>
              <a:pPr>
                <a:defRPr/>
              </a:pPr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79B855-368F-4986-91CF-330023E186D2}" type="slidenum">
              <a:rPr lang="en-AU" smtClean="0"/>
              <a:pPr>
                <a:defRPr/>
              </a:pPr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8D82AA-C92B-4F2C-A512-FFECD99B3868}" type="slidenum">
              <a:rPr lang="en-AU" smtClean="0"/>
              <a:pPr>
                <a:defRPr/>
              </a:pPr>
              <a:t>24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476D-95AA-43F1-B2DA-25091BC80E8A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D517-6A54-4D48-98AB-0799DD158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476D-95AA-43F1-B2DA-25091BC80E8A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D517-6A54-4D48-98AB-0799DD158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476D-95AA-43F1-B2DA-25091BC80E8A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D517-6A54-4D48-98AB-0799DD158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775" y="209550"/>
            <a:ext cx="2620963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F:\WORK\EPOS\REPORT &amp; STATIONARY\strip.e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0400"/>
            <a:ext cx="91440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858000" y="920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E95B6-300C-4ECC-8061-0F7983013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476D-95AA-43F1-B2DA-25091BC80E8A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D517-6A54-4D48-98AB-0799DD158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476D-95AA-43F1-B2DA-25091BC80E8A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D517-6A54-4D48-98AB-0799DD158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476D-95AA-43F1-B2DA-25091BC80E8A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D517-6A54-4D48-98AB-0799DD158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476D-95AA-43F1-B2DA-25091BC80E8A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D517-6A54-4D48-98AB-0799DD158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476D-95AA-43F1-B2DA-25091BC80E8A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D517-6A54-4D48-98AB-0799DD158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476D-95AA-43F1-B2DA-25091BC80E8A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D517-6A54-4D48-98AB-0799DD158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476D-95AA-43F1-B2DA-25091BC80E8A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D517-6A54-4D48-98AB-0799DD158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476D-95AA-43F1-B2DA-25091BC80E8A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D517-6A54-4D48-98AB-0799DD158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1476D-95AA-43F1-B2DA-25091BC80E8A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9D517-6A54-4D48-98AB-0799DD158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40127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</a:rPr>
              <a:t>BADAN PENGEMBANGAN SUMBER DAYA MANUSIA PENDIDIKAN DAN KEBUDAYAAN DAN PENJAMINAN MUTU PENDIDIKAN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</a:rPr>
              <a:t>201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1915974"/>
            <a:ext cx="9144000" cy="1035546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RAPAT KOORDINASI</a:t>
            </a: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NASIONAL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ProDEP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 – 4 JULI </a:t>
            </a: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2014</a:t>
            </a:r>
            <a:endParaRPr kumimoji="0" lang="id-ID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3512" y="3044532"/>
            <a:ext cx="18732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212" y="3058820"/>
            <a:ext cx="20320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30750" y="3044532"/>
            <a:ext cx="2016125" cy="16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diknas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4800" y="685800"/>
            <a:ext cx="914400" cy="98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29601" y="0"/>
            <a:ext cx="838199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495800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2000" dirty="0" err="1" smtClean="0"/>
              <a:t>Tahun</a:t>
            </a:r>
            <a:r>
              <a:rPr lang="en-AU" sz="2000" dirty="0" smtClean="0"/>
              <a:t> </a:t>
            </a:r>
            <a:r>
              <a:rPr lang="id-ID" sz="2000" dirty="0" err="1"/>
              <a:t>A</a:t>
            </a:r>
            <a:r>
              <a:rPr lang="en-AU" sz="2000" dirty="0" err="1" smtClean="0"/>
              <a:t>nggaran</a:t>
            </a:r>
            <a:r>
              <a:rPr lang="en-AU" sz="2000" dirty="0" smtClean="0"/>
              <a:t> </a:t>
            </a:r>
            <a:r>
              <a:rPr lang="en-AU" sz="2000" dirty="0"/>
              <a:t>2013 </a:t>
            </a:r>
            <a:r>
              <a:rPr lang="id-ID" sz="2000" dirty="0"/>
              <a:t>-</a:t>
            </a:r>
            <a:r>
              <a:rPr lang="en-AU" sz="2000" dirty="0" smtClean="0"/>
              <a:t> 2016, </a:t>
            </a:r>
            <a:r>
              <a:rPr lang="en-AU" sz="2000" dirty="0" err="1"/>
              <a:t>Pemerintah</a:t>
            </a:r>
            <a:r>
              <a:rPr lang="en-AU" sz="2000" dirty="0"/>
              <a:t> Australia </a:t>
            </a:r>
            <a:r>
              <a:rPr lang="en-AU" sz="2000" dirty="0" err="1"/>
              <a:t>memberikan</a:t>
            </a:r>
            <a:r>
              <a:rPr lang="en-AU" sz="2000" dirty="0"/>
              <a:t> </a:t>
            </a:r>
            <a:r>
              <a:rPr lang="en-AU" sz="2000" dirty="0" err="1"/>
              <a:t>dana</a:t>
            </a:r>
            <a:r>
              <a:rPr lang="en-AU" sz="2000" dirty="0"/>
              <a:t> </a:t>
            </a:r>
            <a:r>
              <a:rPr lang="en-AU" sz="2000" dirty="0" err="1"/>
              <a:t>hibah</a:t>
            </a:r>
            <a:r>
              <a:rPr lang="en-AU" sz="2000" dirty="0"/>
              <a:t> </a:t>
            </a:r>
            <a:r>
              <a:rPr lang="en-AU" sz="2000" dirty="0" err="1"/>
              <a:t>kepada</a:t>
            </a:r>
            <a:r>
              <a:rPr lang="en-AU" sz="2000" dirty="0"/>
              <a:t> </a:t>
            </a:r>
            <a:r>
              <a:rPr lang="en-AU" sz="2000" dirty="0" err="1"/>
              <a:t>Pemerintah</a:t>
            </a:r>
            <a:r>
              <a:rPr lang="en-AU" sz="2000" dirty="0"/>
              <a:t> Indonesia </a:t>
            </a:r>
            <a:r>
              <a:rPr lang="en-AU" sz="2000" dirty="0" err="1"/>
              <a:t>untuk</a:t>
            </a:r>
            <a:r>
              <a:rPr lang="en-AU" sz="2000" dirty="0"/>
              <a:t> </a:t>
            </a:r>
            <a:r>
              <a:rPr lang="en-AU" sz="2000" dirty="0" err="1"/>
              <a:t>melaksanakan</a:t>
            </a:r>
            <a:r>
              <a:rPr lang="en-AU" sz="2000" dirty="0"/>
              <a:t> program </a:t>
            </a:r>
            <a:r>
              <a:rPr lang="en-AU" sz="2000" i="1" dirty="0"/>
              <a:t>Professional Development For Education Personnel (</a:t>
            </a:r>
            <a:r>
              <a:rPr lang="en-AU" sz="2000" i="1" dirty="0" err="1"/>
              <a:t>ProDEP</a:t>
            </a:r>
            <a:r>
              <a:rPr lang="en-AU" sz="2000" i="1" dirty="0"/>
              <a:t>)</a:t>
            </a:r>
            <a:r>
              <a:rPr lang="en-AU" sz="2000" dirty="0"/>
              <a:t>. </a:t>
            </a:r>
            <a:endParaRPr lang="en-AU" sz="2000" dirty="0" smtClean="0"/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AU" sz="2000" dirty="0"/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2000" dirty="0" smtClean="0"/>
              <a:t>Dana </a:t>
            </a:r>
            <a:r>
              <a:rPr lang="en-AU" sz="2000" dirty="0" err="1"/>
              <a:t>pelatihan</a:t>
            </a:r>
            <a:r>
              <a:rPr lang="en-AU" sz="2000" dirty="0"/>
              <a:t> </a:t>
            </a:r>
            <a:r>
              <a:rPr lang="en-AU" sz="2000" dirty="0" err="1"/>
              <a:t>dialokasikan</a:t>
            </a:r>
            <a:r>
              <a:rPr lang="en-AU" sz="2000" dirty="0"/>
              <a:t> </a:t>
            </a:r>
            <a:r>
              <a:rPr lang="en-AU" sz="2000" dirty="0" err="1"/>
              <a:t>dalam</a:t>
            </a:r>
            <a:r>
              <a:rPr lang="en-AU" sz="2000" dirty="0"/>
              <a:t> DIPA </a:t>
            </a:r>
            <a:r>
              <a:rPr lang="en-AU" sz="2000" dirty="0" err="1"/>
              <a:t>Satker</a:t>
            </a:r>
            <a:r>
              <a:rPr lang="en-AU" sz="2000" dirty="0"/>
              <a:t> </a:t>
            </a:r>
            <a:r>
              <a:rPr lang="en-AU" sz="2000" dirty="0" err="1" smtClean="0"/>
              <a:t>Instansi</a:t>
            </a:r>
            <a:r>
              <a:rPr lang="en-AU" sz="2000" dirty="0" smtClean="0"/>
              <a:t> </a:t>
            </a:r>
            <a:r>
              <a:rPr lang="en-AU" sz="2000" dirty="0" err="1" smtClean="0"/>
              <a:t>Pelaksana</a:t>
            </a:r>
            <a:r>
              <a:rPr lang="en-AU" sz="2000" dirty="0" smtClean="0"/>
              <a:t> : </a:t>
            </a:r>
            <a:endParaRPr lang="en-AU" sz="2000" dirty="0"/>
          </a:p>
          <a:p>
            <a:pPr algn="just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AU" sz="2000" dirty="0" err="1" smtClean="0"/>
              <a:t>Pusat</a:t>
            </a:r>
            <a:r>
              <a:rPr lang="en-AU" sz="2000" dirty="0" smtClean="0"/>
              <a:t> </a:t>
            </a:r>
            <a:r>
              <a:rPr lang="en-AU" sz="2000" dirty="0" err="1"/>
              <a:t>Pengembangan</a:t>
            </a:r>
            <a:r>
              <a:rPr lang="en-AU" sz="2000" dirty="0"/>
              <a:t> </a:t>
            </a:r>
            <a:r>
              <a:rPr lang="en-AU" sz="2000" dirty="0" err="1"/>
              <a:t>Tenaga</a:t>
            </a:r>
            <a:r>
              <a:rPr lang="en-AU" sz="2000" dirty="0"/>
              <a:t> </a:t>
            </a:r>
            <a:r>
              <a:rPr lang="en-AU" sz="2000" dirty="0" err="1"/>
              <a:t>Kependidikan</a:t>
            </a:r>
            <a:r>
              <a:rPr lang="en-AU" sz="2000" dirty="0"/>
              <a:t> (</a:t>
            </a:r>
            <a:r>
              <a:rPr lang="en-AU" sz="2000" dirty="0" err="1"/>
              <a:t>Pusbangtendik</a:t>
            </a:r>
            <a:r>
              <a:rPr lang="en-AU" sz="2000" dirty="0"/>
              <a:t>);</a:t>
            </a:r>
          </a:p>
          <a:p>
            <a:pPr algn="just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AU" sz="2000" dirty="0" err="1" smtClean="0"/>
              <a:t>Pusat</a:t>
            </a:r>
            <a:r>
              <a:rPr lang="en-AU" sz="2000" dirty="0" smtClean="0"/>
              <a:t> </a:t>
            </a:r>
            <a:r>
              <a:rPr lang="en-AU" sz="2000" dirty="0" err="1"/>
              <a:t>Pengembangan</a:t>
            </a:r>
            <a:r>
              <a:rPr lang="en-AU" sz="2000" dirty="0"/>
              <a:t> </a:t>
            </a:r>
            <a:r>
              <a:rPr lang="en-AU" sz="2000" dirty="0" err="1"/>
              <a:t>dan</a:t>
            </a:r>
            <a:r>
              <a:rPr lang="en-AU" sz="2000" dirty="0"/>
              <a:t> </a:t>
            </a:r>
            <a:r>
              <a:rPr lang="en-AU" sz="2000" dirty="0" err="1"/>
              <a:t>Pemberdayaan</a:t>
            </a:r>
            <a:r>
              <a:rPr lang="en-AU" sz="2000" dirty="0"/>
              <a:t> </a:t>
            </a:r>
            <a:r>
              <a:rPr lang="en-AU" sz="2000" dirty="0" err="1"/>
              <a:t>Pendidik</a:t>
            </a:r>
            <a:r>
              <a:rPr lang="en-AU" sz="2000" dirty="0"/>
              <a:t> </a:t>
            </a:r>
            <a:r>
              <a:rPr lang="en-AU" sz="2000" dirty="0" err="1"/>
              <a:t>dan</a:t>
            </a:r>
            <a:r>
              <a:rPr lang="en-AU" sz="2000" dirty="0"/>
              <a:t> </a:t>
            </a:r>
            <a:r>
              <a:rPr lang="en-AU" sz="2000" dirty="0" err="1"/>
              <a:t>Tenaga</a:t>
            </a:r>
            <a:r>
              <a:rPr lang="en-AU" sz="2000" dirty="0"/>
              <a:t> </a:t>
            </a:r>
            <a:r>
              <a:rPr lang="en-AU" sz="2000" dirty="0" err="1"/>
              <a:t>Kependidikan</a:t>
            </a:r>
            <a:r>
              <a:rPr lang="en-AU" sz="2000" dirty="0"/>
              <a:t> (P4TK);</a:t>
            </a:r>
          </a:p>
          <a:p>
            <a:pPr algn="just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AU" sz="2000" dirty="0" err="1" smtClean="0"/>
              <a:t>Lembaga</a:t>
            </a:r>
            <a:r>
              <a:rPr lang="en-AU" sz="2000" dirty="0" smtClean="0"/>
              <a:t> </a:t>
            </a:r>
            <a:r>
              <a:rPr lang="en-AU" sz="2000" dirty="0" err="1"/>
              <a:t>PenjaminanMutu</a:t>
            </a:r>
            <a:r>
              <a:rPr lang="en-AU" sz="2000" dirty="0"/>
              <a:t> </a:t>
            </a:r>
            <a:r>
              <a:rPr lang="en-AU" sz="2000" dirty="0" err="1"/>
              <a:t>Pendidikan</a:t>
            </a:r>
            <a:r>
              <a:rPr lang="en-AU" sz="2000" dirty="0"/>
              <a:t> (LPMP);</a:t>
            </a:r>
          </a:p>
          <a:p>
            <a:pPr algn="just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AU" sz="2000" dirty="0" err="1" smtClean="0"/>
              <a:t>Lembaga</a:t>
            </a:r>
            <a:r>
              <a:rPr lang="en-AU" sz="2000" dirty="0" smtClean="0"/>
              <a:t> </a:t>
            </a:r>
            <a:r>
              <a:rPr lang="en-AU" sz="2000" dirty="0" err="1"/>
              <a:t>Pengembangan</a:t>
            </a:r>
            <a:r>
              <a:rPr lang="en-AU" sz="2000" dirty="0"/>
              <a:t> </a:t>
            </a:r>
            <a:r>
              <a:rPr lang="en-AU" sz="2000" dirty="0" err="1" smtClean="0"/>
              <a:t>dan</a:t>
            </a:r>
            <a:r>
              <a:rPr lang="en-AU" sz="2000" dirty="0" smtClean="0"/>
              <a:t> </a:t>
            </a:r>
            <a:r>
              <a:rPr lang="en-AU" sz="2000" dirty="0" err="1" smtClean="0"/>
              <a:t>Pemberdayaan</a:t>
            </a:r>
            <a:r>
              <a:rPr lang="en-AU" sz="2000" dirty="0" smtClean="0"/>
              <a:t> </a:t>
            </a:r>
            <a:r>
              <a:rPr lang="en-AU" sz="2000" dirty="0" err="1" smtClean="0"/>
              <a:t>Kepala</a:t>
            </a:r>
            <a:r>
              <a:rPr lang="en-AU" sz="2000" dirty="0" smtClean="0"/>
              <a:t> </a:t>
            </a:r>
            <a:r>
              <a:rPr lang="en-AU" sz="2000" dirty="0" err="1"/>
              <a:t>Sekolah</a:t>
            </a:r>
            <a:r>
              <a:rPr lang="en-AU" sz="2000" dirty="0"/>
              <a:t> (LPPKS).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AU" sz="2000" dirty="0"/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2000" dirty="0" smtClean="0"/>
              <a:t>Dana </a:t>
            </a:r>
            <a:r>
              <a:rPr lang="en-AU" sz="2000" dirty="0" err="1"/>
              <a:t>hibah</a:t>
            </a:r>
            <a:r>
              <a:rPr lang="en-AU" sz="2000" dirty="0"/>
              <a:t> </a:t>
            </a:r>
            <a:r>
              <a:rPr lang="en-AU" sz="2000" dirty="0" err="1"/>
              <a:t>ini</a:t>
            </a:r>
            <a:r>
              <a:rPr lang="en-AU" sz="2000" dirty="0"/>
              <a:t> </a:t>
            </a:r>
            <a:r>
              <a:rPr lang="en-AU" sz="2000" dirty="0" err="1"/>
              <a:t>seluruhnya</a:t>
            </a:r>
            <a:r>
              <a:rPr lang="en-AU" sz="2000" dirty="0"/>
              <a:t> </a:t>
            </a:r>
            <a:r>
              <a:rPr lang="en-AU" sz="2000" dirty="0" err="1"/>
              <a:t>disalurkan</a:t>
            </a:r>
            <a:r>
              <a:rPr lang="en-AU" sz="2000" dirty="0"/>
              <a:t> </a:t>
            </a:r>
            <a:r>
              <a:rPr lang="en-AU" sz="2000" dirty="0" err="1"/>
              <a:t>melalui</a:t>
            </a:r>
            <a:r>
              <a:rPr lang="en-AU" sz="2000" dirty="0"/>
              <a:t> </a:t>
            </a:r>
            <a:r>
              <a:rPr lang="en-AU" sz="2000" dirty="0" err="1"/>
              <a:t>prosedur</a:t>
            </a:r>
            <a:r>
              <a:rPr lang="en-AU" sz="2000" dirty="0"/>
              <a:t> </a:t>
            </a:r>
            <a:r>
              <a:rPr lang="en-AU" sz="2000" dirty="0" err="1"/>
              <a:t>Rekening</a:t>
            </a:r>
            <a:r>
              <a:rPr lang="en-AU" sz="2000" dirty="0"/>
              <a:t> </a:t>
            </a:r>
            <a:r>
              <a:rPr lang="en-AU" sz="2000" dirty="0" err="1"/>
              <a:t>Khusus</a:t>
            </a:r>
            <a:r>
              <a:rPr lang="en-AU" sz="2000" dirty="0"/>
              <a:t> </a:t>
            </a:r>
            <a:r>
              <a:rPr lang="en-AU" sz="2000" i="1" dirty="0"/>
              <a:t>(Special Account</a:t>
            </a:r>
            <a:r>
              <a:rPr lang="en-AU" sz="2000" i="1" dirty="0" smtClean="0"/>
              <a:t>)</a:t>
            </a:r>
            <a:r>
              <a:rPr lang="id-ID" sz="2000" i="1" dirty="0" smtClean="0"/>
              <a:t>,</a:t>
            </a:r>
            <a:r>
              <a:rPr lang="en-AU" sz="2000" i="1" dirty="0" smtClean="0"/>
              <a:t> </a:t>
            </a:r>
            <a:r>
              <a:rPr lang="en-AU" sz="2000" dirty="0" err="1"/>
              <a:t>yaitu</a:t>
            </a:r>
            <a:r>
              <a:rPr lang="en-AU" sz="2000" dirty="0"/>
              <a:t> </a:t>
            </a:r>
            <a:r>
              <a:rPr lang="en-AU" sz="2000" dirty="0" err="1"/>
              <a:t>rekening</a:t>
            </a:r>
            <a:r>
              <a:rPr lang="en-AU" sz="2000" dirty="0"/>
              <a:t> </a:t>
            </a:r>
            <a:r>
              <a:rPr lang="en-AU" sz="2000" dirty="0" err="1"/>
              <a:t>pemerintah</a:t>
            </a:r>
            <a:r>
              <a:rPr lang="en-AU" sz="2000" dirty="0"/>
              <a:t> yang </a:t>
            </a:r>
            <a:r>
              <a:rPr lang="en-AU" sz="2000" dirty="0" err="1"/>
              <a:t>dibuka</a:t>
            </a:r>
            <a:r>
              <a:rPr lang="en-AU" sz="2000" dirty="0"/>
              <a:t> di Bank Indonesia </a:t>
            </a:r>
            <a:r>
              <a:rPr lang="en-AU" sz="2000" dirty="0" err="1"/>
              <a:t>dan</a:t>
            </a:r>
            <a:r>
              <a:rPr lang="en-AU" sz="2000" dirty="0"/>
              <a:t> </a:t>
            </a:r>
            <a:r>
              <a:rPr lang="en-AU" sz="2000" dirty="0" err="1"/>
              <a:t>bersifat</a:t>
            </a:r>
            <a:r>
              <a:rPr lang="en-AU" sz="2000" dirty="0"/>
              <a:t> </a:t>
            </a:r>
            <a:r>
              <a:rPr lang="en-AU" sz="2000" i="1" dirty="0"/>
              <a:t>revolving </a:t>
            </a:r>
            <a:r>
              <a:rPr lang="en-AU" sz="2000" i="1" dirty="0" smtClean="0"/>
              <a:t>fund (</a:t>
            </a:r>
            <a:r>
              <a:rPr lang="en-AU" sz="2000" dirty="0" err="1" smtClean="0"/>
              <a:t>dapat</a:t>
            </a:r>
            <a:r>
              <a:rPr lang="en-AU" sz="2000" dirty="0" smtClean="0"/>
              <a:t> </a:t>
            </a:r>
            <a:r>
              <a:rPr lang="en-AU" sz="2000" dirty="0" err="1" smtClean="0"/>
              <a:t>dipulihkan</a:t>
            </a:r>
            <a:r>
              <a:rPr lang="en-AU" sz="2000" dirty="0" smtClean="0"/>
              <a:t> </a:t>
            </a:r>
            <a:r>
              <a:rPr lang="en-AU" sz="2000" dirty="0" err="1" smtClean="0"/>
              <a:t>saldonya</a:t>
            </a:r>
            <a:r>
              <a:rPr lang="en-AU" sz="2000" dirty="0" smtClean="0"/>
              <a:t>) </a:t>
            </a:r>
            <a:r>
              <a:rPr lang="en-AU" sz="2000" dirty="0" err="1" smtClean="0"/>
              <a:t>dan</a:t>
            </a:r>
            <a:r>
              <a:rPr lang="en-AU" sz="2000" dirty="0" smtClean="0"/>
              <a:t> </a:t>
            </a:r>
            <a:r>
              <a:rPr lang="en-AU" sz="2000" dirty="0" err="1" smtClean="0"/>
              <a:t>diadministrasikan</a:t>
            </a:r>
            <a:r>
              <a:rPr lang="en-AU" sz="2000" dirty="0" smtClean="0"/>
              <a:t> </a:t>
            </a:r>
            <a:r>
              <a:rPr lang="en-AU" sz="2000" dirty="0" err="1" smtClean="0"/>
              <a:t>dalam</a:t>
            </a:r>
            <a:r>
              <a:rPr lang="en-AU" sz="2000" dirty="0" smtClean="0"/>
              <a:t> DIPA  </a:t>
            </a:r>
            <a:r>
              <a:rPr lang="en-AU" sz="2000" dirty="0" err="1" smtClean="0"/>
              <a:t>masing-masing</a:t>
            </a:r>
            <a:r>
              <a:rPr lang="en-AU" sz="2000" dirty="0" smtClean="0"/>
              <a:t>  </a:t>
            </a:r>
            <a:r>
              <a:rPr lang="en-AU" sz="2000" dirty="0" err="1" smtClean="0"/>
              <a:t>instansi</a:t>
            </a:r>
            <a:r>
              <a:rPr lang="en-AU" sz="2000" dirty="0" smtClean="0"/>
              <a:t>  </a:t>
            </a:r>
            <a:r>
              <a:rPr lang="en-AU" sz="2000" dirty="0" err="1" smtClean="0"/>
              <a:t>pelaksana</a:t>
            </a:r>
            <a:r>
              <a:rPr lang="en-AU" sz="2000" dirty="0" smtClean="0"/>
              <a:t>.</a:t>
            </a:r>
            <a:endParaRPr lang="en-AU" sz="2000" i="1" dirty="0"/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endParaRPr lang="en-AU" sz="2400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22300"/>
            <a:ext cx="9067800" cy="646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PERJANJIAN HIBAH</a:t>
            </a:r>
            <a:endParaRPr kumimoji="0" lang="en-AU" altLang="en-US" sz="3100" b="1" i="1" u="none" strike="noStrike" kern="1200" cap="none" spc="0" normalizeH="0" baseline="0" noProof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24045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4045"/>
            <a:ext cx="717098" cy="717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609600"/>
            <a:ext cx="9067800" cy="7493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AU" sz="3600" cap="all" dirty="0" err="1" smtClean="0">
                <a:solidFill>
                  <a:srgbClr val="C00000"/>
                </a:solidFill>
              </a:rPr>
              <a:t>Spesifikasi</a:t>
            </a:r>
            <a:r>
              <a:rPr lang="en-AU" sz="3600" cap="all" dirty="0" smtClean="0">
                <a:solidFill>
                  <a:srgbClr val="C00000"/>
                </a:solidFill>
              </a:rPr>
              <a:t> </a:t>
            </a:r>
            <a:r>
              <a:rPr lang="en-AU" sz="3600" cap="all" dirty="0" err="1" smtClean="0">
                <a:solidFill>
                  <a:srgbClr val="C00000"/>
                </a:solidFill>
              </a:rPr>
              <a:t>Hibah</a:t>
            </a:r>
            <a:endParaRPr lang="en-AU" sz="3100" b="1" i="1" cap="all" dirty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 bwMode="auto">
          <a:xfrm>
            <a:off x="228600" y="12954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endParaRPr lang="en-AU" altLang="en-US" sz="2400" i="1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397000"/>
          <a:ext cx="8077200" cy="4897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08280"/>
                <a:gridCol w="5176520"/>
              </a:tblGrid>
              <a:tr h="370864"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AU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a. </a:t>
                      </a:r>
                      <a:r>
                        <a:rPr lang="en-AU" sz="1800" dirty="0" err="1" smtClean="0"/>
                        <a:t>Nomor</a:t>
                      </a:r>
                      <a:r>
                        <a:rPr lang="en-AU" sz="1800" dirty="0" smtClean="0"/>
                        <a:t> </a:t>
                      </a:r>
                      <a:r>
                        <a:rPr lang="en-AU" sz="1800" dirty="0" err="1" smtClean="0"/>
                        <a:t>Perjanjian</a:t>
                      </a:r>
                      <a:r>
                        <a:rPr lang="en-AU" sz="1800" dirty="0" smtClean="0"/>
                        <a:t> </a:t>
                      </a:r>
                      <a:r>
                        <a:rPr lang="en-AU" sz="1800" dirty="0" err="1" smtClean="0"/>
                        <a:t>Hibah</a:t>
                      </a:r>
                      <a:endParaRPr lang="en-A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AU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64705</a:t>
                      </a:r>
                      <a:endParaRPr lang="en-AU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l"/>
                      <a:r>
                        <a:rPr lang="en-AU" sz="1800" dirty="0" smtClean="0"/>
                        <a:t>b. </a:t>
                      </a:r>
                      <a:r>
                        <a:rPr lang="en-AU" sz="1800" dirty="0" err="1" smtClean="0"/>
                        <a:t>Nomor</a:t>
                      </a:r>
                      <a:r>
                        <a:rPr lang="en-AU" sz="1800" dirty="0" smtClean="0"/>
                        <a:t> Register</a:t>
                      </a:r>
                      <a:endParaRPr lang="en-A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AU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73918801</a:t>
                      </a:r>
                      <a:endParaRPr lang="en-AU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AU" sz="1800" i="1" dirty="0" smtClean="0"/>
                        <a:t>c. </a:t>
                      </a:r>
                      <a:r>
                        <a:rPr lang="en-AU" sz="1800" i="1" dirty="0" err="1" smtClean="0"/>
                        <a:t>Efectiveness</a:t>
                      </a:r>
                      <a:r>
                        <a:rPr lang="en-AU" sz="1800" i="1" dirty="0" smtClean="0"/>
                        <a:t> Date</a:t>
                      </a:r>
                      <a:endParaRPr lang="en-AU" sz="1800" i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AU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 14 November 2013</a:t>
                      </a:r>
                      <a:endParaRPr lang="en-AU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AU" sz="1800" i="1" dirty="0" smtClean="0"/>
                        <a:t>d. Signing Date</a:t>
                      </a:r>
                      <a:endParaRPr lang="en-AU" sz="1800" i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AU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4 </a:t>
                      </a:r>
                      <a:r>
                        <a:rPr lang="en-AU" sz="1800" dirty="0" err="1" smtClean="0"/>
                        <a:t>Juli</a:t>
                      </a:r>
                      <a:r>
                        <a:rPr lang="en-AU" sz="1800" dirty="0" smtClean="0"/>
                        <a:t> 2013</a:t>
                      </a: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AU" sz="1800" i="1" dirty="0" smtClean="0"/>
                        <a:t>e. Closing Date</a:t>
                      </a:r>
                      <a:endParaRPr lang="en-AU" sz="1800" i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AU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30 </a:t>
                      </a:r>
                      <a:r>
                        <a:rPr lang="en-AU" sz="1800" dirty="0" err="1" smtClean="0"/>
                        <a:t>Juni</a:t>
                      </a:r>
                      <a:r>
                        <a:rPr lang="en-AU" sz="1800" dirty="0" smtClean="0"/>
                        <a:t> 2016</a:t>
                      </a: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f.  </a:t>
                      </a:r>
                      <a:r>
                        <a:rPr lang="en-AU" sz="1800" dirty="0" err="1" smtClean="0"/>
                        <a:t>Nomor</a:t>
                      </a:r>
                      <a:r>
                        <a:rPr lang="en-AU" sz="1800" dirty="0" smtClean="0"/>
                        <a:t> </a:t>
                      </a:r>
                      <a:r>
                        <a:rPr lang="en-AU" sz="1800" dirty="0" err="1" smtClean="0"/>
                        <a:t>Reksus</a:t>
                      </a:r>
                      <a:endParaRPr lang="en-A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AU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602.007311980</a:t>
                      </a: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g.  </a:t>
                      </a:r>
                      <a:r>
                        <a:rPr lang="en-AU" sz="1800" dirty="0" err="1" smtClean="0"/>
                        <a:t>Nilai</a:t>
                      </a:r>
                      <a:r>
                        <a:rPr lang="en-AU" sz="1800" dirty="0" smtClean="0"/>
                        <a:t> </a:t>
                      </a:r>
                      <a:r>
                        <a:rPr lang="en-AU" sz="1800" dirty="0" err="1" smtClean="0"/>
                        <a:t>Hibah</a:t>
                      </a:r>
                      <a:r>
                        <a:rPr lang="en-AU" sz="1800" dirty="0" smtClean="0"/>
                        <a:t> </a:t>
                      </a:r>
                      <a:endParaRPr lang="en-A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AU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AUD110,000,000</a:t>
                      </a:r>
                      <a:endParaRPr lang="en-AU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AU" sz="1800" i="1" dirty="0" smtClean="0"/>
                        <a:t>h. Initial Deposit</a:t>
                      </a:r>
                      <a:endParaRPr lang="en-AU" sz="1800" i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AU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/>
                        <a:t>AUD 5,000,000</a:t>
                      </a:r>
                      <a:endParaRPr lang="en-AU" sz="1800" dirty="0"/>
                    </a:p>
                  </a:txBody>
                  <a:tcPr marT="45723" marB="45723"/>
                </a:tc>
              </a:tr>
              <a:tr h="1188797">
                <a:tc>
                  <a:txBody>
                    <a:bodyPr/>
                    <a:lstStyle/>
                    <a:p>
                      <a:r>
                        <a:rPr lang="en-AU" sz="1800" i="1" dirty="0" smtClean="0"/>
                        <a:t>i. Executing Agency</a:t>
                      </a:r>
                      <a:endParaRPr lang="en-AU" sz="1800" i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AU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AU" sz="1800" dirty="0" err="1" smtClean="0"/>
                        <a:t>Badan</a:t>
                      </a:r>
                      <a:r>
                        <a:rPr lang="en-AU" sz="1800" dirty="0" smtClean="0"/>
                        <a:t> </a:t>
                      </a:r>
                      <a:r>
                        <a:rPr lang="en-AU" sz="1800" dirty="0" err="1" smtClean="0"/>
                        <a:t>Pengembangan</a:t>
                      </a:r>
                      <a:r>
                        <a:rPr lang="en-AU" sz="1800" dirty="0" smtClean="0"/>
                        <a:t> </a:t>
                      </a:r>
                      <a:r>
                        <a:rPr lang="en-AU" sz="1800" dirty="0" err="1" smtClean="0"/>
                        <a:t>Sumber</a:t>
                      </a:r>
                      <a:r>
                        <a:rPr lang="en-AU" sz="1800" dirty="0" smtClean="0"/>
                        <a:t> </a:t>
                      </a:r>
                      <a:r>
                        <a:rPr lang="en-AU" sz="1800" dirty="0" err="1" smtClean="0"/>
                        <a:t>Daya</a:t>
                      </a:r>
                      <a:r>
                        <a:rPr lang="en-AU" sz="1800" dirty="0" smtClean="0"/>
                        <a:t> </a:t>
                      </a:r>
                      <a:r>
                        <a:rPr lang="en-AU" sz="1800" dirty="0" err="1" smtClean="0"/>
                        <a:t>Manuasia</a:t>
                      </a:r>
                      <a:r>
                        <a:rPr lang="en-AU" sz="1800" dirty="0" smtClean="0"/>
                        <a:t> </a:t>
                      </a:r>
                      <a:r>
                        <a:rPr lang="en-AU" sz="1800" dirty="0" err="1" smtClean="0"/>
                        <a:t>Pendidikan</a:t>
                      </a:r>
                      <a:r>
                        <a:rPr lang="en-AU" sz="1800" dirty="0" smtClean="0"/>
                        <a:t> </a:t>
                      </a:r>
                      <a:r>
                        <a:rPr lang="en-AU" sz="1800" dirty="0" err="1" smtClean="0"/>
                        <a:t>dan</a:t>
                      </a:r>
                      <a:r>
                        <a:rPr lang="en-AU" sz="1800" dirty="0" smtClean="0"/>
                        <a:t> </a:t>
                      </a:r>
                      <a:r>
                        <a:rPr lang="en-AU" sz="1800" dirty="0" err="1" smtClean="0"/>
                        <a:t>Kebudayaan</a:t>
                      </a:r>
                      <a:r>
                        <a:rPr lang="en-AU" sz="1800" dirty="0" smtClean="0"/>
                        <a:t> </a:t>
                      </a:r>
                      <a:r>
                        <a:rPr lang="en-AU" sz="1800" dirty="0" err="1" smtClean="0"/>
                        <a:t>dan</a:t>
                      </a:r>
                      <a:r>
                        <a:rPr lang="en-AU" sz="1800" dirty="0" smtClean="0"/>
                        <a:t> </a:t>
                      </a:r>
                      <a:r>
                        <a:rPr lang="en-AU" sz="1800" dirty="0" err="1" smtClean="0"/>
                        <a:t>Penjaminan</a:t>
                      </a:r>
                      <a:r>
                        <a:rPr lang="en-AU" sz="1800" dirty="0" smtClean="0"/>
                        <a:t> </a:t>
                      </a:r>
                      <a:r>
                        <a:rPr lang="en-AU" sz="1800" dirty="0" err="1" smtClean="0"/>
                        <a:t>Mutu</a:t>
                      </a:r>
                      <a:r>
                        <a:rPr lang="en-AU" sz="1800" dirty="0" smtClean="0"/>
                        <a:t> </a:t>
                      </a:r>
                      <a:r>
                        <a:rPr lang="en-AU" sz="1800" dirty="0" err="1" smtClean="0"/>
                        <a:t>Pendidikan</a:t>
                      </a:r>
                      <a:r>
                        <a:rPr lang="en-AU" sz="1800" dirty="0" smtClean="0"/>
                        <a:t>,   </a:t>
                      </a:r>
                      <a:r>
                        <a:rPr lang="en-AU" sz="1800" dirty="0" err="1" smtClean="0"/>
                        <a:t>Kementerian</a:t>
                      </a:r>
                      <a:r>
                        <a:rPr lang="en-AU" sz="1800" dirty="0" smtClean="0"/>
                        <a:t> </a:t>
                      </a:r>
                      <a:r>
                        <a:rPr lang="en-AU" sz="1800" dirty="0" err="1" smtClean="0"/>
                        <a:t>Pendidikan</a:t>
                      </a:r>
                      <a:r>
                        <a:rPr lang="en-AU" sz="1800" dirty="0" smtClean="0"/>
                        <a:t> </a:t>
                      </a:r>
                      <a:r>
                        <a:rPr lang="en-AU" sz="1800" dirty="0" err="1" smtClean="0"/>
                        <a:t>dan</a:t>
                      </a:r>
                      <a:r>
                        <a:rPr lang="en-AU" sz="1800" dirty="0" smtClean="0"/>
                        <a:t> </a:t>
                      </a:r>
                      <a:r>
                        <a:rPr lang="en-AU" sz="1800" dirty="0" err="1" smtClean="0"/>
                        <a:t>Kebudayaan</a:t>
                      </a:r>
                      <a:r>
                        <a:rPr lang="en-AU" sz="1800" dirty="0" smtClean="0"/>
                        <a:t> (BPSDMPK &amp; PMP)</a:t>
                      </a:r>
                      <a:endParaRPr lang="en-AU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AU" sz="1800" i="1" dirty="0" smtClean="0"/>
                        <a:t>j. Eligible entity</a:t>
                      </a:r>
                      <a:endParaRPr lang="en-AU" sz="1800" i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Pusbangtendik, P4TK, LPMP, dan LPPKS</a:t>
                      </a:r>
                      <a:endParaRPr lang="en-AU" sz="1800" dirty="0"/>
                    </a:p>
                  </a:txBody>
                  <a:tcPr marT="45723" marB="45723"/>
                </a:tc>
              </a:tr>
            </a:tbl>
          </a:graphicData>
        </a:graphic>
      </p:graphicFrame>
      <p:pic>
        <p:nvPicPr>
          <p:cNvPr id="7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717098" cy="717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495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173288" algn="l"/>
              </a:tabLst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PPKPPD	: Program </a:t>
            </a:r>
            <a:r>
              <a:rPr lang="en-US" sz="2800" b="1" dirty="0" err="1" smtClean="0">
                <a:solidFill>
                  <a:srgbClr val="FF0000"/>
                </a:solidFill>
              </a:rPr>
              <a:t>Pengembangan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Kapasitas</a:t>
            </a:r>
            <a:r>
              <a:rPr lang="en-US" sz="2800" b="1" dirty="0" smtClean="0">
                <a:solidFill>
                  <a:srgbClr val="FF0000"/>
                </a:solidFill>
              </a:rPr>
              <a:t> 	  </a:t>
            </a:r>
            <a:r>
              <a:rPr lang="en-US" sz="2800" b="1" dirty="0" err="1" smtClean="0">
                <a:solidFill>
                  <a:srgbClr val="FF0000"/>
                </a:solidFill>
              </a:rPr>
              <a:t>Pendidikan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Pemerintah</a:t>
            </a:r>
            <a:r>
              <a:rPr lang="en-US" sz="2800" b="1" dirty="0" smtClean="0">
                <a:solidFill>
                  <a:srgbClr val="FF0000"/>
                </a:solidFill>
              </a:rPr>
              <a:t> Daerah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173288" algn="l"/>
              </a:tabLst>
              <a:defRPr/>
            </a:pPr>
            <a:r>
              <a:rPr lang="en-US" sz="2800" b="1" dirty="0" smtClean="0">
                <a:solidFill>
                  <a:srgbClr val="7030A0"/>
                </a:solidFill>
              </a:rPr>
              <a:t>PPCKS	: Program </a:t>
            </a:r>
            <a:r>
              <a:rPr lang="en-US" sz="2800" b="1" dirty="0" err="1" smtClean="0">
                <a:solidFill>
                  <a:srgbClr val="7030A0"/>
                </a:solidFill>
              </a:rPr>
              <a:t>Penyiapan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Calon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Kepala</a:t>
            </a:r>
            <a:r>
              <a:rPr lang="en-US" sz="2800" b="1" dirty="0" smtClean="0">
                <a:solidFill>
                  <a:srgbClr val="7030A0"/>
                </a:solidFill>
              </a:rPr>
              <a:t> 	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2173288" algn="l"/>
              </a:tabLst>
              <a:defRPr/>
            </a:pPr>
            <a:r>
              <a:rPr lang="en-US" sz="2800" b="1" dirty="0" smtClean="0">
                <a:solidFill>
                  <a:srgbClr val="7030A0"/>
                </a:solidFill>
              </a:rPr>
              <a:t>                             </a:t>
            </a:r>
            <a:r>
              <a:rPr lang="en-US" sz="2800" b="1" dirty="0" err="1" smtClean="0">
                <a:solidFill>
                  <a:srgbClr val="7030A0"/>
                </a:solidFill>
              </a:rPr>
              <a:t>Sekolah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173288" algn="l"/>
              </a:tabLst>
              <a:defRPr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PPKSPS/M	: Program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pendampingan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Kepala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	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2173288" algn="l"/>
              </a:tabLst>
              <a:defRPr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Sekolah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oleh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Pengawas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Sekolah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/   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tabLst>
                <a:tab pos="2173288" algn="l"/>
              </a:tabLst>
              <a:defRPr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Madrasah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173288" algn="l"/>
              </a:tabLst>
              <a:defRPr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PKB KS/M	: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</a:rPr>
              <a:t>Pengembangan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</a:rPr>
              <a:t>Keprofesian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 		 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</a:rPr>
              <a:t>Berkelanjutan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</a:rPr>
              <a:t>Kepala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</a:rPr>
              <a:t>Sekolah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/  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tabLst>
                <a:tab pos="2173288" algn="l"/>
              </a:tabLst>
              <a:defRPr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</a:rPr>
              <a:t>Madrasah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857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id-ID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KEGIATAN YANG DIDANAI</a:t>
            </a:r>
          </a:p>
        </p:txBody>
      </p:sp>
      <p:pic>
        <p:nvPicPr>
          <p:cNvPr id="6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717098" cy="717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850" y="1235075"/>
            <a:ext cx="8305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d-ID" altLang="id-ID" b="1">
                <a:solidFill>
                  <a:srgbClr val="FF0000"/>
                </a:solidFill>
              </a:rPr>
              <a:t>PPKPPD</a:t>
            </a:r>
            <a:r>
              <a:rPr lang="id-ID" altLang="id-ID"/>
              <a:t> dirancang untuk meningkatkan kompetensi dan kemampuan para pejabat di lingkup Dinas Pendidika</a:t>
            </a:r>
            <a:r>
              <a:rPr lang="en-US" altLang="id-ID"/>
              <a:t>n</a:t>
            </a:r>
            <a:r>
              <a:rPr lang="id-ID" altLang="id-ID"/>
              <a:t> dan Kanwil/Kantor Kemenag tingkat kabupaten/kota dan provinsi untuk memungkinkan mereka berkontribusi pada perbaikan mutu pengelolaan dan pembelajaran di sekolah dan madrasah</a:t>
            </a:r>
            <a:endParaRPr lang="en-US" altLang="id-ID"/>
          </a:p>
        </p:txBody>
      </p:sp>
      <p:sp>
        <p:nvSpPr>
          <p:cNvPr id="5" name="Rectangle 4"/>
          <p:cNvSpPr/>
          <p:nvPr/>
        </p:nvSpPr>
        <p:spPr>
          <a:xfrm>
            <a:off x="1169988" y="3656013"/>
            <a:ext cx="4572000" cy="1477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PPKSPS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id-ID" dirty="0">
                <a:latin typeface="Arial" pitchFamily="34" charset="0"/>
                <a:cs typeface="Arial" pitchFamily="34" charset="0"/>
              </a:rPr>
              <a:t> mempersiapkan pengawas agar dapat memandu kepala sekolah/madrasah yang ikut-serta dalam program PKB kepala sekolah/madrasah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813175" y="2663825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d-ID" altLang="id-ID" b="1">
                <a:solidFill>
                  <a:srgbClr val="7030A0"/>
                </a:solidFill>
              </a:rPr>
              <a:t>PPCKS</a:t>
            </a:r>
            <a:r>
              <a:rPr lang="en-US" altLang="id-ID"/>
              <a:t> </a:t>
            </a:r>
            <a:r>
              <a:rPr lang="id-ID" altLang="id-ID"/>
              <a:t>bertujuan mempersiapkan guru agar dapat bertugas sebagai kepala sekolah di masa mendatang</a:t>
            </a:r>
            <a:endParaRPr lang="en-US" altLang="id-ID"/>
          </a:p>
        </p:txBody>
      </p:sp>
      <p:sp>
        <p:nvSpPr>
          <p:cNvPr id="7" name="Rectangle 6"/>
          <p:cNvSpPr/>
          <p:nvPr/>
        </p:nvSpPr>
        <p:spPr>
          <a:xfrm>
            <a:off x="457200" y="5219700"/>
            <a:ext cx="81534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PKB KS/M</a:t>
            </a:r>
            <a:r>
              <a:rPr lang="id-ID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dirty="0">
                <a:latin typeface="Arial" pitchFamily="34" charset="0"/>
                <a:cs typeface="Arial" pitchFamily="34" charset="0"/>
              </a:rPr>
              <a:t>adalah metode pembelajaran dan pengembangan yang terencana, berkelanjutan dan sistematis yang dirancang untuk meningkatkan pengetahuan, keterampilan, kompetensi dan sikap professional dari kepala sekolah/madrasah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717098" cy="717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0" y="701675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Rencana Jumlah Output </a:t>
            </a:r>
            <a:b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Tiap Kegiatan yang Didanai</a:t>
            </a:r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/>
        </p:nvGraphicFramePr>
        <p:xfrm>
          <a:off x="450850" y="1989138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48006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Kegiatan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/>
                        <a:t>Jumlah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Peserta</a:t>
                      </a:r>
                      <a:r>
                        <a:rPr lang="en-US" sz="2400" dirty="0" smtClean="0"/>
                        <a:t>*)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PPKPPD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    1.350 </a:t>
                      </a:r>
                      <a:r>
                        <a:rPr lang="en-US" sz="2400" dirty="0" err="1" smtClean="0"/>
                        <a:t>orang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PPCKS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    5.520 </a:t>
                      </a:r>
                      <a:r>
                        <a:rPr lang="en-US" sz="2400" dirty="0" err="1" smtClean="0"/>
                        <a:t>orang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PPKSPS/M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  12.000 </a:t>
                      </a:r>
                      <a:r>
                        <a:rPr lang="en-US" sz="2400" dirty="0" err="1" smtClean="0"/>
                        <a:t>orang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PKB KS/M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120.000 </a:t>
                      </a:r>
                      <a:r>
                        <a:rPr lang="en-US" sz="2400" dirty="0" err="1" smtClean="0"/>
                        <a:t>orang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en-US" sz="2400" dirty="0" err="1" smtClean="0"/>
                        <a:t>Jumlah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138.870 </a:t>
                      </a:r>
                      <a:r>
                        <a:rPr lang="en-US" sz="2400" dirty="0" err="1" smtClean="0"/>
                        <a:t>orang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430213" y="4968875"/>
            <a:ext cx="66373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en-US" altLang="id-ID" sz="1400"/>
              <a:t>*) a. Jumlah peserta akan disinkronkan kembali dengan dokumen PoM dan DFAT</a:t>
            </a:r>
          </a:p>
          <a:p>
            <a:pPr>
              <a:buFont typeface="Arial" charset="0"/>
              <a:buNone/>
            </a:pPr>
            <a:r>
              <a:rPr lang="en-US" altLang="id-ID" sz="1400"/>
              <a:t>    b.15% jumlah peserta berasal dari kemenag</a:t>
            </a:r>
          </a:p>
        </p:txBody>
      </p:sp>
      <p:pic>
        <p:nvPicPr>
          <p:cNvPr id="13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717098" cy="717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00563" y="360363"/>
            <a:ext cx="4233862" cy="485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id-I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KAB/KOTA SASARAN</a:t>
            </a:r>
            <a:endParaRPr kumimoji="0" lang="en-US" altLang="id-ID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757622"/>
            <a:ext cx="3802063" cy="60194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3738" y="935038"/>
            <a:ext cx="4114800" cy="5795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7" name="Picture 6" descr="diknas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0"/>
            <a:ext cx="717098" cy="717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3800475" cy="5676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3875" y="849313"/>
            <a:ext cx="4403725" cy="5638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1" name="Picture 6" descr="diknas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0"/>
            <a:ext cx="717098" cy="717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00563" y="998538"/>
            <a:ext cx="3770312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id-I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KAB/KOTA SASARAN</a:t>
            </a:r>
            <a:endParaRPr kumimoji="0" lang="en-US" altLang="id-ID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02197"/>
            <a:ext cx="3717925" cy="60288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9775" y="1585913"/>
            <a:ext cx="3800475" cy="438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0" name="Picture 6" descr="diknas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0"/>
            <a:ext cx="717098" cy="717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762000"/>
            <a:ext cx="3800475" cy="5514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5688" y="1328738"/>
            <a:ext cx="3800475" cy="2438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4770438" y="3810000"/>
            <a:ext cx="3992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id-ID" sz="2400" b="1"/>
              <a:t>250 KAB/KOTA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746625" y="841375"/>
            <a:ext cx="33147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KAB/KOTA SASARAN</a:t>
            </a:r>
          </a:p>
        </p:txBody>
      </p:sp>
      <p:pic>
        <p:nvPicPr>
          <p:cNvPr id="10" name="Picture 6" descr="diknas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0"/>
            <a:ext cx="717098" cy="717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4"/>
          <p:cNvSpPr txBox="1">
            <a:spLocks noChangeArrowheads="1"/>
          </p:cNvSpPr>
          <p:nvPr/>
        </p:nvSpPr>
        <p:spPr bwMode="auto">
          <a:xfrm>
            <a:off x="425533" y="611396"/>
            <a:ext cx="8456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DESAIN PENGEMBANGAN KEPROFESIAN KEPALA SEKOLAH/MADRASAH</a:t>
            </a:r>
            <a:endParaRPr lang="id-ID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19088" y="1063625"/>
            <a:ext cx="8458200" cy="5680075"/>
            <a:chOff x="319088" y="717550"/>
            <a:chExt cx="8458200" cy="5835650"/>
          </a:xfrm>
        </p:grpSpPr>
        <p:sp>
          <p:nvSpPr>
            <p:cNvPr id="6" name="Rounded Rectangle 5"/>
            <p:cNvSpPr/>
            <p:nvPr/>
          </p:nvSpPr>
          <p:spPr>
            <a:xfrm>
              <a:off x="319088" y="717550"/>
              <a:ext cx="8458200" cy="583565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675313" y="4276351"/>
              <a:ext cx="1154112" cy="14091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50028" y="2385844"/>
              <a:ext cx="1117600" cy="71822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/>
                <a:t>KS BARU + KS SAAT IN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/>
                <a:t>I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69900" y="843136"/>
              <a:ext cx="3255963" cy="4338409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PROGRAM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PENYIAPAN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CALON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KEPALA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SEKOLAH</a:t>
              </a:r>
            </a:p>
          </p:txBody>
        </p:sp>
        <p:sp>
          <p:nvSpPr>
            <p:cNvPr id="12" name="Flowchart: Process 11"/>
            <p:cNvSpPr/>
            <p:nvPr/>
          </p:nvSpPr>
          <p:spPr>
            <a:xfrm>
              <a:off x="2036763" y="1619483"/>
              <a:ext cx="1552575" cy="1947391"/>
            </a:xfrm>
            <a:prstGeom prst="flowChartProcess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036217" y="1206845"/>
              <a:ext cx="1552575" cy="321469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</a:rPr>
                <a:t>REKRUTMEN</a:t>
              </a:r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2181395" y="2283261"/>
              <a:ext cx="1252537" cy="439205"/>
            </a:xfrm>
            <a:prstGeom prst="flowChartProcess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</a:rPr>
                <a:t>SELEKSI ADMINISTRATIF</a:t>
              </a:r>
            </a:p>
          </p:txBody>
        </p:sp>
        <p:sp>
          <p:nvSpPr>
            <p:cNvPr id="15" name="Flowchart: Process 14"/>
            <p:cNvSpPr/>
            <p:nvPr/>
          </p:nvSpPr>
          <p:spPr>
            <a:xfrm>
              <a:off x="2036217" y="3760424"/>
              <a:ext cx="1552575" cy="428625"/>
            </a:xfrm>
            <a:prstGeom prst="flowChartProcess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</a:rPr>
                <a:t>DIKLAT</a:t>
              </a:r>
            </a:p>
          </p:txBody>
        </p:sp>
        <p:sp>
          <p:nvSpPr>
            <p:cNvPr id="16" name="Flowchart: Process 15"/>
            <p:cNvSpPr/>
            <p:nvPr/>
          </p:nvSpPr>
          <p:spPr>
            <a:xfrm>
              <a:off x="2181395" y="2935906"/>
              <a:ext cx="1252537" cy="464750"/>
            </a:xfrm>
            <a:prstGeom prst="flowChartProcess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</a:rPr>
                <a:t>SELEKSI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</a:rPr>
                <a:t>AKADEMIK</a:t>
              </a:r>
            </a:p>
          </p:txBody>
        </p:sp>
        <p:sp>
          <p:nvSpPr>
            <p:cNvPr id="17" name="Flowchart: Process 16"/>
            <p:cNvSpPr/>
            <p:nvPr/>
          </p:nvSpPr>
          <p:spPr>
            <a:xfrm>
              <a:off x="2036217" y="4422235"/>
              <a:ext cx="1552575" cy="513581"/>
            </a:xfrm>
            <a:prstGeom prst="flowChartProcess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</a:rPr>
                <a:t>PEMEROLEHAN SERTIFIKAT </a:t>
              </a:r>
            </a:p>
          </p:txBody>
        </p:sp>
        <p:sp>
          <p:nvSpPr>
            <p:cNvPr id="18" name="Flowchart: Process 17"/>
            <p:cNvSpPr/>
            <p:nvPr/>
          </p:nvSpPr>
          <p:spPr>
            <a:xfrm>
              <a:off x="2181395" y="1668887"/>
              <a:ext cx="1252537" cy="467173"/>
            </a:xfrm>
            <a:prstGeom prst="flowChartProcess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</a:rPr>
                <a:t>USULAN PESERTA</a:t>
              </a:r>
            </a:p>
          </p:txBody>
        </p:sp>
        <p:sp>
          <p:nvSpPr>
            <p:cNvPr id="19" name="Flowchart: Process 18"/>
            <p:cNvSpPr/>
            <p:nvPr/>
          </p:nvSpPr>
          <p:spPr>
            <a:xfrm>
              <a:off x="3903411" y="2771775"/>
              <a:ext cx="1288017" cy="428625"/>
            </a:xfrm>
            <a:prstGeom prst="flowChartProces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bg1"/>
                  </a:solidFill>
                </a:rPr>
                <a:t>PENGANGKATAN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bg1"/>
                  </a:solidFill>
                </a:rPr>
                <a:t>KS</a:t>
              </a:r>
            </a:p>
          </p:txBody>
        </p:sp>
        <p:cxnSp>
          <p:nvCxnSpPr>
            <p:cNvPr id="20" name="Elbow Connector 19"/>
            <p:cNvCxnSpPr>
              <a:stCxn id="23" idx="6"/>
              <a:endCxn id="13" idx="1"/>
            </p:cNvCxnSpPr>
            <p:nvPr/>
          </p:nvCxnSpPr>
          <p:spPr>
            <a:xfrm flipV="1">
              <a:off x="1868488" y="1366680"/>
              <a:ext cx="168275" cy="1631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808288" y="2136503"/>
              <a:ext cx="0" cy="1467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2808288" y="2722026"/>
              <a:ext cx="0" cy="2136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572724" y="872616"/>
              <a:ext cx="1295400" cy="9906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err="1"/>
                <a:t>Proyeksi</a:t>
              </a:r>
              <a:r>
                <a:rPr lang="en-US" sz="1200" b="1" dirty="0"/>
                <a:t> </a:t>
              </a:r>
              <a:r>
                <a:rPr lang="en-US" sz="1200" b="1" dirty="0" err="1"/>
                <a:t>Kebutuhan</a:t>
              </a:r>
              <a:endParaRPr lang="en-US" sz="1200" b="1" dirty="0"/>
            </a:p>
          </p:txBody>
        </p:sp>
        <p:cxnSp>
          <p:nvCxnSpPr>
            <p:cNvPr id="24" name="Straight Arrow Connector 23"/>
            <p:cNvCxnSpPr>
              <a:stCxn id="12" idx="2"/>
            </p:cNvCxnSpPr>
            <p:nvPr/>
          </p:nvCxnSpPr>
          <p:spPr>
            <a:xfrm>
              <a:off x="2813050" y="3566874"/>
              <a:ext cx="0" cy="2560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2813050" y="4189909"/>
              <a:ext cx="0" cy="2332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Elbow Connector 23"/>
            <p:cNvCxnSpPr/>
            <p:nvPr/>
          </p:nvCxnSpPr>
          <p:spPr>
            <a:xfrm flipV="1">
              <a:off x="3589338" y="3199903"/>
              <a:ext cx="958850" cy="147766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5715012" y="999957"/>
              <a:ext cx="1066800" cy="600243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/>
                <a:t>PENILAIAN KINERJA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902450" y="3372787"/>
              <a:ext cx="1524000" cy="63119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bg1"/>
                  </a:solidFill>
                </a:rPr>
                <a:t>PENGEMBANGAN KEPROFESIAN BERKELANJUTAN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803900" y="4344852"/>
              <a:ext cx="898525" cy="35881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/>
                <a:t>Level 1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803900" y="4775431"/>
              <a:ext cx="898525" cy="36044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/>
                <a:t>Level 2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5803900" y="5212534"/>
              <a:ext cx="898525" cy="35881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/>
                <a:t>Level 3</a:t>
              </a:r>
            </a:p>
          </p:txBody>
        </p:sp>
        <p:cxnSp>
          <p:nvCxnSpPr>
            <p:cNvPr id="32" name="Elbow Connector 55"/>
            <p:cNvCxnSpPr>
              <a:stCxn id="28" idx="2"/>
              <a:endCxn id="29" idx="3"/>
            </p:cNvCxnSpPr>
            <p:nvPr/>
          </p:nvCxnSpPr>
          <p:spPr>
            <a:xfrm rot="5400000">
              <a:off x="6923297" y="3783105"/>
              <a:ext cx="520282" cy="962025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Elbow Connector 57"/>
            <p:cNvCxnSpPr>
              <a:stCxn id="28" idx="2"/>
              <a:endCxn id="30" idx="3"/>
            </p:cNvCxnSpPr>
            <p:nvPr/>
          </p:nvCxnSpPr>
          <p:spPr>
            <a:xfrm rot="5400000">
              <a:off x="6708007" y="3998395"/>
              <a:ext cx="950861" cy="962025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Elbow Connector 64"/>
            <p:cNvCxnSpPr>
              <a:stCxn id="28" idx="2"/>
              <a:endCxn id="31" idx="3"/>
            </p:cNvCxnSpPr>
            <p:nvPr/>
          </p:nvCxnSpPr>
          <p:spPr>
            <a:xfrm rot="5400000">
              <a:off x="6489456" y="4216946"/>
              <a:ext cx="1387964" cy="962025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Elbow Connector 66"/>
            <p:cNvCxnSpPr/>
            <p:nvPr/>
          </p:nvCxnSpPr>
          <p:spPr>
            <a:xfrm rot="5400000" flipH="1" flipV="1">
              <a:off x="4668646" y="1339690"/>
              <a:ext cx="1086233" cy="1006475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Elbow Connector 68"/>
            <p:cNvCxnSpPr>
              <a:endCxn id="28" idx="0"/>
            </p:cNvCxnSpPr>
            <p:nvPr/>
          </p:nvCxnSpPr>
          <p:spPr>
            <a:xfrm>
              <a:off x="6781800" y="1299811"/>
              <a:ext cx="882650" cy="207297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Round Diagonal Corner Rectangle 36"/>
            <p:cNvSpPr/>
            <p:nvPr/>
          </p:nvSpPr>
          <p:spPr>
            <a:xfrm>
              <a:off x="5527675" y="2337115"/>
              <a:ext cx="1452563" cy="766561"/>
            </a:xfrm>
            <a:prstGeom prst="round2Diag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/>
                <a:t>PPKSPS/M</a:t>
              </a:r>
            </a:p>
          </p:txBody>
        </p:sp>
        <p:cxnSp>
          <p:nvCxnSpPr>
            <p:cNvPr id="38" name="Straight Arrow Connector 37"/>
            <p:cNvCxnSpPr>
              <a:stCxn id="37" idx="3"/>
            </p:cNvCxnSpPr>
            <p:nvPr/>
          </p:nvCxnSpPr>
          <p:spPr>
            <a:xfrm flipH="1" flipV="1">
              <a:off x="6248400" y="1599911"/>
              <a:ext cx="6350" cy="73720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7" idx="1"/>
              <a:endCxn id="7" idx="0"/>
            </p:cNvCxnSpPr>
            <p:nvPr/>
          </p:nvCxnSpPr>
          <p:spPr>
            <a:xfrm flipH="1">
              <a:off x="6253163" y="3103676"/>
              <a:ext cx="1587" cy="11726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Up Arrow Callout 39"/>
            <p:cNvSpPr/>
            <p:nvPr/>
          </p:nvSpPr>
          <p:spPr>
            <a:xfrm>
              <a:off x="838200" y="5486538"/>
              <a:ext cx="7239000" cy="867682"/>
            </a:xfrm>
            <a:prstGeom prst="upArrowCallout">
              <a:avLst>
                <a:gd name="adj1" fmla="val 50000"/>
                <a:gd name="adj2" fmla="val 108414"/>
                <a:gd name="adj3" fmla="val 25000"/>
                <a:gd name="adj4" fmla="val 64977"/>
              </a:avLst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id-ID" sz="1600" b="1" dirty="0">
                  <a:solidFill>
                    <a:schemeClr val="tx1"/>
                  </a:solidFill>
                  <a:latin typeface="Arial" charset="0"/>
                </a:rPr>
                <a:t>PENGEMBANGAN KAPASITAS PENDIDIKAN PEMERINTAH DAERAH</a:t>
              </a:r>
            </a:p>
          </p:txBody>
        </p:sp>
      </p:grpSp>
      <p:pic>
        <p:nvPicPr>
          <p:cNvPr id="41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717098" cy="717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717098" cy="717099"/>
          </a:xfrm>
          <a:prstGeom prst="rect">
            <a:avLst/>
          </a:prstGeom>
          <a:noFill/>
        </p:spPr>
      </p:pic>
      <p:sp>
        <p:nvSpPr>
          <p:cNvPr id="10" name="Title 5"/>
          <p:cNvSpPr txBox="1">
            <a:spLocks/>
          </p:cNvSpPr>
          <p:nvPr/>
        </p:nvSpPr>
        <p:spPr bwMode="auto">
          <a:xfrm>
            <a:off x="458788" y="1042988"/>
            <a:ext cx="8229600" cy="4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3200" b="1">
                <a:latin typeface="Calibri" pitchFamily="34" charset="0"/>
              </a:rPr>
              <a:t>APA ITU ProDEP ?</a:t>
            </a:r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457200" y="2674938"/>
            <a:ext cx="8229600" cy="311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3363" indent="-233363">
              <a:spcBef>
                <a:spcPct val="20000"/>
              </a:spcBef>
              <a:buFont typeface="Arial" charset="0"/>
              <a:buChar char="•"/>
            </a:pPr>
            <a:r>
              <a:rPr lang="en-AU" altLang="en-US" sz="2400" dirty="0" err="1">
                <a:latin typeface="Calibri" pitchFamily="34" charset="0"/>
              </a:rPr>
              <a:t>Kependekan</a:t>
            </a:r>
            <a:r>
              <a:rPr lang="en-AU" altLang="en-US" sz="2400" dirty="0">
                <a:latin typeface="Calibri" pitchFamily="34" charset="0"/>
              </a:rPr>
              <a:t> </a:t>
            </a:r>
            <a:r>
              <a:rPr lang="en-AU" altLang="en-US" sz="2400" dirty="0" err="1">
                <a:latin typeface="Calibri" pitchFamily="34" charset="0"/>
              </a:rPr>
              <a:t>dari</a:t>
            </a:r>
            <a:r>
              <a:rPr lang="en-AU" altLang="en-US" sz="2400" dirty="0">
                <a:latin typeface="Calibri" pitchFamily="34" charset="0"/>
              </a:rPr>
              <a:t> </a:t>
            </a:r>
            <a:r>
              <a:rPr lang="en-AU" altLang="en-US" sz="2400" b="1" i="1" dirty="0">
                <a:solidFill>
                  <a:srgbClr val="C00000"/>
                </a:solidFill>
                <a:latin typeface="Calibri" pitchFamily="34" charset="0"/>
              </a:rPr>
              <a:t>Pro</a:t>
            </a:r>
            <a:r>
              <a:rPr lang="en-AU" altLang="en-US" sz="2400" i="1" dirty="0">
                <a:latin typeface="Calibri" pitchFamily="34" charset="0"/>
              </a:rPr>
              <a:t>fessional </a:t>
            </a:r>
            <a:r>
              <a:rPr lang="en-AU" altLang="en-US" sz="2400" b="1" i="1" dirty="0">
                <a:solidFill>
                  <a:srgbClr val="C00000"/>
                </a:solidFill>
                <a:latin typeface="Calibri" pitchFamily="34" charset="0"/>
              </a:rPr>
              <a:t>D</a:t>
            </a:r>
            <a:r>
              <a:rPr lang="en-AU" altLang="en-US" sz="2400" i="1" dirty="0">
                <a:latin typeface="Calibri" pitchFamily="34" charset="0"/>
              </a:rPr>
              <a:t>evelopment for </a:t>
            </a:r>
            <a:r>
              <a:rPr lang="en-AU" altLang="en-US" sz="2400" b="1" i="1" dirty="0">
                <a:solidFill>
                  <a:srgbClr val="C00000"/>
                </a:solidFill>
                <a:latin typeface="Calibri" pitchFamily="34" charset="0"/>
              </a:rPr>
              <a:t>E</a:t>
            </a:r>
            <a:r>
              <a:rPr lang="en-AU" altLang="en-US" sz="2400" i="1" dirty="0">
                <a:latin typeface="Calibri" pitchFamily="34" charset="0"/>
              </a:rPr>
              <a:t>ducation </a:t>
            </a:r>
            <a:r>
              <a:rPr lang="en-AU" altLang="en-US" sz="2400" b="1" i="1" dirty="0">
                <a:solidFill>
                  <a:srgbClr val="C00000"/>
                </a:solidFill>
                <a:latin typeface="Calibri" pitchFamily="34" charset="0"/>
              </a:rPr>
              <a:t>P</a:t>
            </a:r>
            <a:r>
              <a:rPr lang="en-AU" altLang="en-US" sz="2400" i="1" dirty="0">
                <a:latin typeface="Calibri" pitchFamily="34" charset="0"/>
              </a:rPr>
              <a:t>ersonnel</a:t>
            </a:r>
            <a:endParaRPr lang="en-AU" altLang="en-US" sz="2400" dirty="0">
              <a:latin typeface="Calibri" pitchFamily="34" charset="0"/>
            </a:endParaRPr>
          </a:p>
          <a:p>
            <a:pPr marL="233363" indent="-233363">
              <a:spcBef>
                <a:spcPct val="20000"/>
              </a:spcBef>
              <a:buFont typeface="Arial" charset="0"/>
              <a:buChar char="•"/>
            </a:pPr>
            <a:r>
              <a:rPr lang="en-AU" altLang="en-US" sz="2400" dirty="0" err="1">
                <a:latin typeface="Calibri" pitchFamily="34" charset="0"/>
              </a:rPr>
              <a:t>ProDEP</a:t>
            </a:r>
            <a:r>
              <a:rPr lang="en-AU" altLang="en-US" sz="2400" dirty="0">
                <a:latin typeface="Calibri" pitchFamily="34" charset="0"/>
              </a:rPr>
              <a:t> </a:t>
            </a:r>
            <a:r>
              <a:rPr lang="en-AU" altLang="en-US" sz="2400" dirty="0" err="1">
                <a:latin typeface="Calibri" pitchFamily="34" charset="0"/>
              </a:rPr>
              <a:t>adalah</a:t>
            </a:r>
            <a:r>
              <a:rPr lang="en-AU" altLang="en-US" sz="2400" dirty="0">
                <a:latin typeface="Calibri" pitchFamily="34" charset="0"/>
              </a:rPr>
              <a:t> </a:t>
            </a:r>
            <a:r>
              <a:rPr lang="id-ID" altLang="en-US" sz="2400" dirty="0">
                <a:latin typeface="Calibri" pitchFamily="34" charset="0"/>
              </a:rPr>
              <a:t>program pengembangan keprofesian tenaga kependidikan di bawah program Kemitraan Pendidikan Australia Indonesia</a:t>
            </a:r>
            <a:r>
              <a:rPr lang="en-AU" altLang="en-US" sz="2400" dirty="0">
                <a:latin typeface="Calibri" pitchFamily="34" charset="0"/>
              </a:rPr>
              <a:t> </a:t>
            </a:r>
            <a:r>
              <a:rPr lang="id-ID" altLang="en-US" sz="2400" dirty="0">
                <a:latin typeface="Calibri" pitchFamily="34" charset="0"/>
              </a:rPr>
              <a:t>yang bertujuan untuk membantu Pemerintah Indonesia mengembangkan sebuah sistem nasional Pengembangan Keprofesian Tenaga Kependidikan</a:t>
            </a:r>
            <a:endParaRPr lang="en-US" alt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717098" cy="717099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251520" y="4134162"/>
            <a:ext cx="10668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ysClr val="windowText" lastClr="000000"/>
                </a:solidFill>
              </a:rPr>
              <a:t>ProDEP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51720" y="1771962"/>
            <a:ext cx="10668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PPKPPD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851720" y="2610162"/>
            <a:ext cx="1066800" cy="457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PPCKS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851720" y="3676962"/>
            <a:ext cx="12954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white"/>
                </a:solidFill>
              </a:rPr>
              <a:t>PPKSPS/M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851720" y="5515600"/>
            <a:ext cx="1219200" cy="457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PKB-KS/M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772545" y="3219762"/>
            <a:ext cx="10668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white"/>
                </a:solidFill>
              </a:rPr>
              <a:t>SD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772545" y="4134162"/>
            <a:ext cx="10668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white"/>
                </a:solidFill>
              </a:rPr>
              <a:t>SMP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723104" y="4743762"/>
            <a:ext cx="1066800" cy="457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SD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728020" y="5515600"/>
            <a:ext cx="1066800" cy="457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SMP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723104" y="6166984"/>
            <a:ext cx="1066800" cy="457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ON-LINE</a:t>
            </a:r>
          </a:p>
        </p:txBody>
      </p:sp>
      <p:cxnSp>
        <p:nvCxnSpPr>
          <p:cNvPr id="18" name="Elbow Connector 17"/>
          <p:cNvCxnSpPr/>
          <p:nvPr/>
        </p:nvCxnSpPr>
        <p:spPr>
          <a:xfrm flipV="1">
            <a:off x="1317625" y="2000250"/>
            <a:ext cx="533400" cy="23622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flipV="1">
            <a:off x="1317625" y="2838450"/>
            <a:ext cx="533400" cy="15240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 flipV="1">
            <a:off x="1317625" y="3905250"/>
            <a:ext cx="533400" cy="4572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>
            <a:off x="1317625" y="4362450"/>
            <a:ext cx="533400" cy="138271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flipV="1">
            <a:off x="3146425" y="3448050"/>
            <a:ext cx="625475" cy="4572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3146425" y="3905250"/>
            <a:ext cx="625475" cy="4572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>
            <a:off x="3070225" y="5745163"/>
            <a:ext cx="652463" cy="6508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rot="10800000" flipV="1">
            <a:off x="3070225" y="4972050"/>
            <a:ext cx="652463" cy="77311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3070225" y="5745163"/>
            <a:ext cx="657225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5204520" y="1137784"/>
            <a:ext cx="1066800" cy="4572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P4TK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347520" y="1137784"/>
            <a:ext cx="1066800" cy="457200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LPMP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490520" y="1137784"/>
            <a:ext cx="1066800" cy="457200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white"/>
                </a:solidFill>
              </a:rPr>
              <a:t>LPPKS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5156200" y="565150"/>
            <a:ext cx="0" cy="6248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318250" y="1312863"/>
            <a:ext cx="0" cy="548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450138" y="1312863"/>
            <a:ext cx="0" cy="548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601075" y="1327150"/>
            <a:ext cx="0" cy="548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6728520" y="1855536"/>
            <a:ext cx="304800" cy="29005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2917825" y="2000250"/>
            <a:ext cx="381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728520" y="2693736"/>
            <a:ext cx="304800" cy="29005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7871520" y="2693736"/>
            <a:ext cx="304800" cy="29005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2917825" y="2838450"/>
            <a:ext cx="381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032625" y="283845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728520" y="3303336"/>
            <a:ext cx="304800" cy="29005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838700" y="3448050"/>
            <a:ext cx="18891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585520" y="4217736"/>
            <a:ext cx="304800" cy="29005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4838700" y="4362450"/>
            <a:ext cx="7461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6728520" y="4827336"/>
            <a:ext cx="304800" cy="29005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871520" y="4827336"/>
            <a:ext cx="304800" cy="29005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5585520" y="5599174"/>
            <a:ext cx="304800" cy="29005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585520" y="6250558"/>
            <a:ext cx="304800" cy="29005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7871520" y="3303336"/>
            <a:ext cx="304800" cy="29005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4789488" y="4972050"/>
            <a:ext cx="1938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032625" y="497205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794250" y="5745163"/>
            <a:ext cx="7905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789488" y="6396038"/>
            <a:ext cx="795337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032625" y="344805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88"/>
          <p:cNvSpPr txBox="1">
            <a:spLocks noChangeArrowheads="1"/>
          </p:cNvSpPr>
          <p:nvPr/>
        </p:nvSpPr>
        <p:spPr bwMode="auto">
          <a:xfrm>
            <a:off x="2384425" y="565150"/>
            <a:ext cx="145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id-ID" sz="2400" b="1">
                <a:solidFill>
                  <a:srgbClr val="000000"/>
                </a:solidFill>
                <a:latin typeface="Calibri" pitchFamily="34" charset="0"/>
              </a:rPr>
              <a:t>KEGIATAN</a:t>
            </a:r>
          </a:p>
        </p:txBody>
      </p:sp>
      <p:sp>
        <p:nvSpPr>
          <p:cNvPr id="55" name="TextBox 89"/>
          <p:cNvSpPr txBox="1">
            <a:spLocks noChangeArrowheads="1"/>
          </p:cNvSpPr>
          <p:nvPr/>
        </p:nvSpPr>
        <p:spPr bwMode="auto">
          <a:xfrm>
            <a:off x="6032500" y="565150"/>
            <a:ext cx="1695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id-ID" sz="2400" b="1">
                <a:solidFill>
                  <a:srgbClr val="000000"/>
                </a:solidFill>
                <a:latin typeface="Calibri" pitchFamily="34" charset="0"/>
              </a:rPr>
              <a:t>PELAKSANA</a:t>
            </a:r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1584325" y="1027113"/>
            <a:ext cx="69723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717098" cy="717099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48816" y="4260929"/>
            <a:ext cx="1066800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ysClr val="windowText" lastClr="000000"/>
                </a:solidFill>
              </a:rPr>
              <a:t>ProDEP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24453" y="2267084"/>
            <a:ext cx="10668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PPKPPD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412578" y="3721752"/>
            <a:ext cx="1066800" cy="457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PPCKS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400703" y="4842456"/>
            <a:ext cx="10668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white"/>
                </a:solidFill>
              </a:rPr>
              <a:t>PPKSPS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397522" y="5765459"/>
            <a:ext cx="1066800" cy="457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PKB-KS</a:t>
            </a:r>
          </a:p>
        </p:txBody>
      </p:sp>
      <p:cxnSp>
        <p:nvCxnSpPr>
          <p:cNvPr id="11" name="Elbow Connector 10"/>
          <p:cNvCxnSpPr/>
          <p:nvPr/>
        </p:nvCxnSpPr>
        <p:spPr>
          <a:xfrm flipV="1">
            <a:off x="1039813" y="2495550"/>
            <a:ext cx="384175" cy="19939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flipV="1">
            <a:off x="1039813" y="3949700"/>
            <a:ext cx="373062" cy="53975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>
            <a:off x="1039813" y="4489450"/>
            <a:ext cx="360362" cy="58102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>
            <a:off x="1039813" y="4489450"/>
            <a:ext cx="357187" cy="150495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238642" y="1348450"/>
            <a:ext cx="1066800" cy="4572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2013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438174" y="1348450"/>
            <a:ext cx="1066800" cy="457200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2014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610671" y="1348450"/>
            <a:ext cx="1066800" cy="457200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white"/>
                </a:solidFill>
              </a:rPr>
              <a:t>2015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021138" y="636588"/>
            <a:ext cx="0" cy="6248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49875" y="1311275"/>
            <a:ext cx="0" cy="548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551613" y="1311275"/>
            <a:ext cx="0" cy="548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96200" y="1325563"/>
            <a:ext cx="0" cy="548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88"/>
          <p:cNvSpPr txBox="1">
            <a:spLocks noChangeArrowheads="1"/>
          </p:cNvSpPr>
          <p:nvPr/>
        </p:nvSpPr>
        <p:spPr bwMode="auto">
          <a:xfrm>
            <a:off x="2251075" y="771913"/>
            <a:ext cx="1454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id-ID" sz="2400" b="1" dirty="0">
                <a:solidFill>
                  <a:srgbClr val="000000"/>
                </a:solidFill>
                <a:latin typeface="Calibri" pitchFamily="34" charset="0"/>
              </a:rPr>
              <a:t>KEGIATAN</a:t>
            </a:r>
          </a:p>
        </p:txBody>
      </p:sp>
      <p:sp>
        <p:nvSpPr>
          <p:cNvPr id="23" name="TextBox 89"/>
          <p:cNvSpPr txBox="1">
            <a:spLocks noChangeArrowheads="1"/>
          </p:cNvSpPr>
          <p:nvPr/>
        </p:nvSpPr>
        <p:spPr bwMode="auto">
          <a:xfrm>
            <a:off x="4351338" y="768738"/>
            <a:ext cx="3790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id-ID" sz="2400" b="1">
                <a:solidFill>
                  <a:srgbClr val="000000"/>
                </a:solidFill>
                <a:latin typeface="Calibri" pitchFamily="34" charset="0"/>
              </a:rPr>
              <a:t>JUMLAH KAB/KOT SASARAN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1604963" y="1187575"/>
            <a:ext cx="69723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7753672" y="1348450"/>
            <a:ext cx="1066800" cy="457200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</a:rPr>
              <a:t>2016</a:t>
            </a:r>
          </a:p>
        </p:txBody>
      </p:sp>
      <p:sp>
        <p:nvSpPr>
          <p:cNvPr id="26" name="TextBox 94"/>
          <p:cNvSpPr txBox="1">
            <a:spLocks noChangeArrowheads="1"/>
          </p:cNvSpPr>
          <p:nvPr/>
        </p:nvSpPr>
        <p:spPr bwMode="auto">
          <a:xfrm>
            <a:off x="5721350" y="2744788"/>
            <a:ext cx="534988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id-ID" b="1">
                <a:solidFill>
                  <a:srgbClr val="000000"/>
                </a:solidFill>
                <a:latin typeface="Calibri" pitchFamily="34" charset="0"/>
              </a:rPr>
              <a:t>250</a:t>
            </a:r>
          </a:p>
        </p:txBody>
      </p:sp>
      <p:sp>
        <p:nvSpPr>
          <p:cNvPr id="27" name="TextBox 102"/>
          <p:cNvSpPr txBox="1">
            <a:spLocks noChangeArrowheads="1"/>
          </p:cNvSpPr>
          <p:nvPr/>
        </p:nvSpPr>
        <p:spPr bwMode="auto">
          <a:xfrm>
            <a:off x="5764213" y="3360738"/>
            <a:ext cx="4191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id-ID" b="1">
                <a:solidFill>
                  <a:srgbClr val="000000"/>
                </a:solidFill>
                <a:latin typeface="Calibri" pitchFamily="34" charset="0"/>
              </a:rPr>
              <a:t>92</a:t>
            </a:r>
          </a:p>
        </p:txBody>
      </p:sp>
      <p:sp>
        <p:nvSpPr>
          <p:cNvPr id="28" name="TextBox 104"/>
          <p:cNvSpPr txBox="1">
            <a:spLocks noChangeArrowheads="1"/>
          </p:cNvSpPr>
          <p:nvPr/>
        </p:nvSpPr>
        <p:spPr bwMode="auto">
          <a:xfrm>
            <a:off x="5705475" y="4881563"/>
            <a:ext cx="534988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id-ID" b="1">
                <a:solidFill>
                  <a:srgbClr val="000000"/>
                </a:solidFill>
                <a:latin typeface="Calibri" pitchFamily="34" charset="0"/>
              </a:rPr>
              <a:t>250</a:t>
            </a:r>
          </a:p>
        </p:txBody>
      </p:sp>
      <p:sp>
        <p:nvSpPr>
          <p:cNvPr id="29" name="TextBox 105"/>
          <p:cNvSpPr txBox="1">
            <a:spLocks noChangeArrowheads="1"/>
          </p:cNvSpPr>
          <p:nvPr/>
        </p:nvSpPr>
        <p:spPr bwMode="auto">
          <a:xfrm>
            <a:off x="6877050" y="4881563"/>
            <a:ext cx="534988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id-ID" b="1">
                <a:solidFill>
                  <a:srgbClr val="000000"/>
                </a:solidFill>
                <a:latin typeface="Calibri" pitchFamily="34" charset="0"/>
              </a:rPr>
              <a:t>250</a:t>
            </a:r>
          </a:p>
        </p:txBody>
      </p:sp>
      <p:sp>
        <p:nvSpPr>
          <p:cNvPr id="30" name="TextBox 106"/>
          <p:cNvSpPr txBox="1">
            <a:spLocks noChangeArrowheads="1"/>
          </p:cNvSpPr>
          <p:nvPr/>
        </p:nvSpPr>
        <p:spPr bwMode="auto">
          <a:xfrm>
            <a:off x="8020050" y="4881563"/>
            <a:ext cx="534988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id-ID" b="1">
                <a:solidFill>
                  <a:srgbClr val="000000"/>
                </a:solidFill>
                <a:latin typeface="Calibri" pitchFamily="34" charset="0"/>
              </a:rPr>
              <a:t>250</a:t>
            </a:r>
          </a:p>
        </p:txBody>
      </p:sp>
      <p:sp>
        <p:nvSpPr>
          <p:cNvPr id="31" name="TextBox 111"/>
          <p:cNvSpPr txBox="1">
            <a:spLocks noChangeArrowheads="1"/>
          </p:cNvSpPr>
          <p:nvPr/>
        </p:nvSpPr>
        <p:spPr bwMode="auto">
          <a:xfrm>
            <a:off x="5705475" y="5799138"/>
            <a:ext cx="534988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id-ID" b="1">
                <a:solidFill>
                  <a:srgbClr val="000000"/>
                </a:solidFill>
                <a:latin typeface="Calibri" pitchFamily="34" charset="0"/>
              </a:rPr>
              <a:t>250</a:t>
            </a:r>
          </a:p>
        </p:txBody>
      </p:sp>
      <p:sp>
        <p:nvSpPr>
          <p:cNvPr id="32" name="TextBox 113"/>
          <p:cNvSpPr txBox="1">
            <a:spLocks noChangeArrowheads="1"/>
          </p:cNvSpPr>
          <p:nvPr/>
        </p:nvSpPr>
        <p:spPr bwMode="auto">
          <a:xfrm>
            <a:off x="6877050" y="5799138"/>
            <a:ext cx="534988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id-ID" b="1">
                <a:solidFill>
                  <a:srgbClr val="000000"/>
                </a:solidFill>
                <a:latin typeface="Calibri" pitchFamily="34" charset="0"/>
              </a:rPr>
              <a:t>250</a:t>
            </a:r>
          </a:p>
        </p:txBody>
      </p:sp>
      <p:sp>
        <p:nvSpPr>
          <p:cNvPr id="33" name="TextBox 115"/>
          <p:cNvSpPr txBox="1">
            <a:spLocks noChangeArrowheads="1"/>
          </p:cNvSpPr>
          <p:nvPr/>
        </p:nvSpPr>
        <p:spPr bwMode="auto">
          <a:xfrm>
            <a:off x="8020050" y="5799138"/>
            <a:ext cx="534988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id-ID" b="1">
                <a:solidFill>
                  <a:srgbClr val="000000"/>
                </a:solidFill>
                <a:latin typeface="Calibri" pitchFamily="34" charset="0"/>
              </a:rPr>
              <a:t>250</a:t>
            </a:r>
          </a:p>
        </p:txBody>
      </p:sp>
      <p:cxnSp>
        <p:nvCxnSpPr>
          <p:cNvPr id="34" name="Straight Connector 33"/>
          <p:cNvCxnSpPr>
            <a:endCxn id="27" idx="1"/>
          </p:cNvCxnSpPr>
          <p:nvPr/>
        </p:nvCxnSpPr>
        <p:spPr>
          <a:xfrm flipV="1">
            <a:off x="3852863" y="3544888"/>
            <a:ext cx="1911350" cy="63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8" idx="1"/>
          </p:cNvCxnSpPr>
          <p:nvPr/>
        </p:nvCxnSpPr>
        <p:spPr>
          <a:xfrm flipV="1">
            <a:off x="2466975" y="5067300"/>
            <a:ext cx="3238500" cy="3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8" idx="3"/>
            <a:endCxn id="29" idx="1"/>
          </p:cNvCxnSpPr>
          <p:nvPr/>
        </p:nvCxnSpPr>
        <p:spPr>
          <a:xfrm>
            <a:off x="6240463" y="5067300"/>
            <a:ext cx="636587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9" idx="3"/>
            <a:endCxn id="30" idx="1"/>
          </p:cNvCxnSpPr>
          <p:nvPr/>
        </p:nvCxnSpPr>
        <p:spPr>
          <a:xfrm>
            <a:off x="7412038" y="5067300"/>
            <a:ext cx="60801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31" idx="1"/>
          </p:cNvCxnSpPr>
          <p:nvPr/>
        </p:nvCxnSpPr>
        <p:spPr>
          <a:xfrm flipV="1">
            <a:off x="2463800" y="5983288"/>
            <a:ext cx="3241675" cy="111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1" idx="3"/>
            <a:endCxn id="32" idx="1"/>
          </p:cNvCxnSpPr>
          <p:nvPr/>
        </p:nvCxnSpPr>
        <p:spPr>
          <a:xfrm>
            <a:off x="6240463" y="5983288"/>
            <a:ext cx="636587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2" idx="3"/>
            <a:endCxn id="33" idx="1"/>
          </p:cNvCxnSpPr>
          <p:nvPr/>
        </p:nvCxnSpPr>
        <p:spPr>
          <a:xfrm>
            <a:off x="7412038" y="5984875"/>
            <a:ext cx="60801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2805722" y="1838584"/>
            <a:ext cx="10668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MPSDM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2785922" y="2702509"/>
            <a:ext cx="10668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ysClr val="windowText" lastClr="000000"/>
                </a:solidFill>
              </a:rPr>
              <a:t>RENSTRA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2785922" y="3322557"/>
            <a:ext cx="1066800" cy="457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SEL-AKD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2785922" y="4096859"/>
            <a:ext cx="1066800" cy="457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DIKLAT</a:t>
            </a:r>
          </a:p>
        </p:txBody>
      </p:sp>
      <p:cxnSp>
        <p:nvCxnSpPr>
          <p:cNvPr id="45" name="Elbow Connector 44"/>
          <p:cNvCxnSpPr/>
          <p:nvPr/>
        </p:nvCxnSpPr>
        <p:spPr>
          <a:xfrm flipV="1">
            <a:off x="2490788" y="2066925"/>
            <a:ext cx="314325" cy="42862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10800000">
            <a:off x="2490788" y="2495550"/>
            <a:ext cx="295275" cy="4349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rot="10800000" flipV="1">
            <a:off x="2479675" y="3551238"/>
            <a:ext cx="306388" cy="39846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10800000">
            <a:off x="2479675" y="3949700"/>
            <a:ext cx="306388" cy="37465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26" idx="1"/>
          </p:cNvCxnSpPr>
          <p:nvPr/>
        </p:nvCxnSpPr>
        <p:spPr>
          <a:xfrm flipV="1">
            <a:off x="3852863" y="2928938"/>
            <a:ext cx="1868487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852863" y="4324350"/>
            <a:ext cx="1905000" cy="47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102"/>
          <p:cNvSpPr txBox="1">
            <a:spLocks noChangeArrowheads="1"/>
          </p:cNvSpPr>
          <p:nvPr/>
        </p:nvSpPr>
        <p:spPr bwMode="auto">
          <a:xfrm>
            <a:off x="5773738" y="4132263"/>
            <a:ext cx="4191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id-ID" b="1">
                <a:solidFill>
                  <a:srgbClr val="000000"/>
                </a:solidFill>
                <a:latin typeface="Calibri" pitchFamily="34" charset="0"/>
              </a:rPr>
              <a:t>92</a:t>
            </a:r>
          </a:p>
        </p:txBody>
      </p:sp>
      <p:sp>
        <p:nvSpPr>
          <p:cNvPr id="52" name="TextBox 101"/>
          <p:cNvSpPr txBox="1">
            <a:spLocks noChangeArrowheads="1"/>
          </p:cNvSpPr>
          <p:nvPr/>
        </p:nvSpPr>
        <p:spPr bwMode="auto">
          <a:xfrm>
            <a:off x="5762625" y="1882775"/>
            <a:ext cx="4191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id-ID" b="1">
                <a:solidFill>
                  <a:srgbClr val="000000"/>
                </a:solidFill>
                <a:latin typeface="Calibri" pitchFamily="34" charset="0"/>
              </a:rPr>
              <a:t>20</a:t>
            </a:r>
          </a:p>
        </p:txBody>
      </p:sp>
      <p:cxnSp>
        <p:nvCxnSpPr>
          <p:cNvPr id="53" name="Straight Connector 52"/>
          <p:cNvCxnSpPr>
            <a:endCxn id="52" idx="1"/>
          </p:cNvCxnSpPr>
          <p:nvPr/>
        </p:nvCxnSpPr>
        <p:spPr>
          <a:xfrm>
            <a:off x="3871913" y="2066925"/>
            <a:ext cx="18907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73216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6350" y="761600"/>
            <a:ext cx="9144000" cy="5746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DESAIN IMPLEMENTASI KEGIATAN HIBAH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54276" name="TextBox 1"/>
          <p:cNvSpPr txBox="1">
            <a:spLocks noChangeArrowheads="1"/>
          </p:cNvSpPr>
          <p:nvPr/>
        </p:nvSpPr>
        <p:spPr bwMode="auto">
          <a:xfrm>
            <a:off x="830263" y="3079750"/>
            <a:ext cx="1565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id-ID">
                <a:solidFill>
                  <a:srgbClr val="000000"/>
                </a:solidFill>
                <a:latin typeface="Calibri" pitchFamily="34" charset="0"/>
              </a:rPr>
              <a:t>Pusbangtendik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33613" y="3449638"/>
            <a:ext cx="0" cy="773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990600" y="3449638"/>
            <a:ext cx="0" cy="1763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79" name="TextBox 25"/>
          <p:cNvSpPr txBox="1">
            <a:spLocks noChangeArrowheads="1"/>
          </p:cNvSpPr>
          <p:nvPr/>
        </p:nvSpPr>
        <p:spPr bwMode="auto">
          <a:xfrm>
            <a:off x="3203575" y="2141538"/>
            <a:ext cx="13779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id-ID">
                <a:solidFill>
                  <a:srgbClr val="000000"/>
                </a:solidFill>
                <a:latin typeface="Calibri" pitchFamily="34" charset="0"/>
              </a:rPr>
              <a:t>P4TK, LPMP, </a:t>
            </a:r>
          </a:p>
          <a:p>
            <a:pPr algn="ctr"/>
            <a:r>
              <a:rPr lang="en-US" altLang="id-ID">
                <a:solidFill>
                  <a:srgbClr val="000000"/>
                </a:solidFill>
                <a:latin typeface="Calibri" pitchFamily="34" charset="0"/>
              </a:rPr>
              <a:t>LPPKS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86200" y="2760663"/>
            <a:ext cx="0" cy="773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81" name="TextBox 27"/>
          <p:cNvSpPr txBox="1">
            <a:spLocks noChangeArrowheads="1"/>
          </p:cNvSpPr>
          <p:nvPr/>
        </p:nvSpPr>
        <p:spPr bwMode="auto">
          <a:xfrm>
            <a:off x="4759325" y="1470025"/>
            <a:ext cx="15652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id-ID">
                <a:solidFill>
                  <a:srgbClr val="000000"/>
                </a:solidFill>
                <a:latin typeface="Calibri" pitchFamily="34" charset="0"/>
              </a:rPr>
              <a:t>Pusbangtendik</a:t>
            </a:r>
          </a:p>
          <a:p>
            <a:pPr algn="ctr"/>
            <a:r>
              <a:rPr lang="en-US" altLang="id-ID">
                <a:solidFill>
                  <a:srgbClr val="000000"/>
                </a:solidFill>
                <a:latin typeface="Calibri" pitchFamily="34" charset="0"/>
              </a:rPr>
              <a:t>P4TK, LPMP, </a:t>
            </a:r>
          </a:p>
          <a:p>
            <a:pPr algn="ctr"/>
            <a:r>
              <a:rPr lang="en-US" altLang="id-ID">
                <a:solidFill>
                  <a:srgbClr val="000000"/>
                </a:solidFill>
                <a:latin typeface="Calibri" pitchFamily="34" charset="0"/>
              </a:rPr>
              <a:t>LPPKS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513388" y="2359025"/>
            <a:ext cx="0" cy="568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83" name="TextBox 29"/>
          <p:cNvSpPr txBox="1">
            <a:spLocks noChangeArrowheads="1"/>
          </p:cNvSpPr>
          <p:nvPr/>
        </p:nvSpPr>
        <p:spPr bwMode="auto">
          <a:xfrm>
            <a:off x="6816725" y="1338263"/>
            <a:ext cx="15652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id-ID">
                <a:solidFill>
                  <a:srgbClr val="000000"/>
                </a:solidFill>
                <a:latin typeface="Calibri" pitchFamily="34" charset="0"/>
              </a:rPr>
              <a:t>Pusbangtendik</a:t>
            </a:r>
          </a:p>
          <a:p>
            <a:pPr algn="ctr"/>
            <a:r>
              <a:rPr lang="en-US" altLang="id-ID">
                <a:solidFill>
                  <a:srgbClr val="000000"/>
                </a:solidFill>
                <a:latin typeface="Calibri" pitchFamily="34" charset="0"/>
              </a:rPr>
              <a:t>P4TK, LPMP, </a:t>
            </a:r>
          </a:p>
          <a:p>
            <a:pPr algn="ctr"/>
            <a:r>
              <a:rPr lang="en-US" altLang="id-ID">
                <a:solidFill>
                  <a:srgbClr val="000000"/>
                </a:solidFill>
                <a:latin typeface="Calibri" pitchFamily="34" charset="0"/>
              </a:rPr>
              <a:t>LPPKS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599363" y="2227263"/>
            <a:ext cx="0" cy="284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6" descr="diknas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0"/>
            <a:ext cx="717098" cy="717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>
          <a:xfrm>
            <a:off x="-76200" y="838200"/>
            <a:ext cx="3581400" cy="4127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id-ID" sz="2800" b="1" dirty="0" smtClean="0"/>
              <a:t>ALUR IMPLEMENTASI</a:t>
            </a:r>
          </a:p>
        </p:txBody>
      </p:sp>
      <p:sp>
        <p:nvSpPr>
          <p:cNvPr id="9" name="Oval 8"/>
          <p:cNvSpPr/>
          <p:nvPr/>
        </p:nvSpPr>
        <p:spPr>
          <a:xfrm>
            <a:off x="3124200" y="1066800"/>
            <a:ext cx="3200400" cy="762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ysClr val="windowText" lastClr="000000"/>
                </a:solidFill>
              </a:rPr>
              <a:t>RAKOR NASIONAL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2532996"/>
            <a:ext cx="10668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PPKPPD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952093" y="2532996"/>
            <a:ext cx="1066800" cy="457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PPCKS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486400" y="2532996"/>
            <a:ext cx="10668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white"/>
                </a:solidFill>
              </a:rPr>
              <a:t>PPKSPS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467600" y="2532996"/>
            <a:ext cx="1066800" cy="457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PKB-KS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7200" y="3563018"/>
            <a:ext cx="1066800" cy="6096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ysClr val="windowText" lastClr="000000"/>
                </a:solidFill>
              </a:rPr>
              <a:t>ToT</a:t>
            </a:r>
            <a:r>
              <a:rPr lang="en-US" b="1" dirty="0">
                <a:solidFill>
                  <a:sysClr val="windowText" lastClr="000000"/>
                </a:solidFill>
              </a:rPr>
              <a:t> Trainer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057400" y="3552516"/>
            <a:ext cx="1066800" cy="609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ysClr val="windowText" lastClr="000000"/>
                </a:solidFill>
              </a:rPr>
              <a:t>ToT</a:t>
            </a:r>
            <a:r>
              <a:rPr lang="en-US" b="1" dirty="0">
                <a:solidFill>
                  <a:sysClr val="windowText" lastClr="000000"/>
                </a:solidFill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</a:rPr>
              <a:t>Asesor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987361" y="3563018"/>
            <a:ext cx="1066800" cy="609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ysClr val="windowText" lastClr="000000"/>
                </a:solidFill>
              </a:rPr>
              <a:t>ToT</a:t>
            </a:r>
            <a:r>
              <a:rPr lang="en-US" b="1" dirty="0">
                <a:solidFill>
                  <a:sysClr val="windowText" lastClr="000000"/>
                </a:solidFill>
              </a:rPr>
              <a:t> MT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486400" y="3563018"/>
            <a:ext cx="10668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prstClr val="white"/>
                </a:solidFill>
              </a:rPr>
              <a:t>ToT</a:t>
            </a:r>
            <a:r>
              <a:rPr lang="en-US" b="1" dirty="0">
                <a:solidFill>
                  <a:prstClr val="white"/>
                </a:solidFill>
              </a:rPr>
              <a:t> Trainer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410200" y="4593026"/>
            <a:ext cx="1219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prstClr val="white"/>
                </a:solidFill>
              </a:rPr>
              <a:t>Pelatihan</a:t>
            </a:r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 err="1">
                <a:solidFill>
                  <a:prstClr val="white"/>
                </a:solidFill>
              </a:rPr>
              <a:t>Pengawas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391400" y="4669226"/>
            <a:ext cx="1219200" cy="457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ysClr val="windowText" lastClr="000000"/>
                </a:solidFill>
              </a:rPr>
              <a:t>Pemetaan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277100" y="5628281"/>
            <a:ext cx="1447800" cy="457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ysClr val="windowText" lastClr="000000"/>
                </a:solidFill>
              </a:rPr>
              <a:t>Pelaksanaan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981200" y="4427476"/>
            <a:ext cx="1219200" cy="609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ysClr val="windowText" lastClr="000000"/>
                </a:solidFill>
              </a:rPr>
              <a:t>Seleksi</a:t>
            </a:r>
            <a:r>
              <a:rPr lang="en-US" b="1" dirty="0">
                <a:solidFill>
                  <a:sysClr val="windowText" lastClr="000000"/>
                </a:solidFill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</a:rPr>
              <a:t>Akademik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911161" y="4427476"/>
            <a:ext cx="1219200" cy="609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ysClr val="windowText" lastClr="000000"/>
                </a:solidFill>
              </a:rPr>
              <a:t>Diklat</a:t>
            </a:r>
            <a:r>
              <a:rPr lang="en-US" b="1" dirty="0">
                <a:solidFill>
                  <a:sysClr val="windowText" lastClr="000000"/>
                </a:solidFill>
              </a:rPr>
              <a:t> CKS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28600" y="5552081"/>
            <a:ext cx="1524000" cy="6096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</a:rPr>
              <a:t>Workshop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90600" y="2990850"/>
            <a:ext cx="0" cy="571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990600" y="4171950"/>
            <a:ext cx="0" cy="13795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rot="5400000">
            <a:off x="2757487" y="2824163"/>
            <a:ext cx="561975" cy="89535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6200000" flipH="1">
            <a:off x="3717925" y="2759075"/>
            <a:ext cx="571500" cy="103505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590800" y="4162425"/>
            <a:ext cx="0" cy="2651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521200" y="4171950"/>
            <a:ext cx="0" cy="255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019800" y="2990850"/>
            <a:ext cx="0" cy="571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019800" y="4171950"/>
            <a:ext cx="0" cy="420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629400" y="4897438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001000" y="5126038"/>
            <a:ext cx="0" cy="5016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8001000" y="2990850"/>
            <a:ext cx="0" cy="1677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 rot="16200000" flipH="1">
            <a:off x="6321425" y="4900613"/>
            <a:ext cx="654050" cy="12573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9" idx="4"/>
            <a:endCxn id="4" idx="0"/>
          </p:cNvCxnSpPr>
          <p:nvPr/>
        </p:nvCxnSpPr>
        <p:spPr>
          <a:xfrm rot="5400000">
            <a:off x="2505075" y="314325"/>
            <a:ext cx="704850" cy="37338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9" idx="4"/>
            <a:endCxn id="7" idx="0"/>
          </p:cNvCxnSpPr>
          <p:nvPr/>
        </p:nvCxnSpPr>
        <p:spPr>
          <a:xfrm rot="16200000" flipH="1">
            <a:off x="6010275" y="542925"/>
            <a:ext cx="704850" cy="32766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9" idx="4"/>
            <a:endCxn id="5" idx="0"/>
          </p:cNvCxnSpPr>
          <p:nvPr/>
        </p:nvCxnSpPr>
        <p:spPr>
          <a:xfrm rot="5400000">
            <a:off x="3752850" y="1562100"/>
            <a:ext cx="704850" cy="12382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9" idx="4"/>
            <a:endCxn id="6" idx="0"/>
          </p:cNvCxnSpPr>
          <p:nvPr/>
        </p:nvCxnSpPr>
        <p:spPr>
          <a:xfrm rot="16200000" flipH="1">
            <a:off x="5019675" y="1533525"/>
            <a:ext cx="704850" cy="12954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Rounded Rectangle 71"/>
          <p:cNvSpPr/>
          <p:nvPr/>
        </p:nvSpPr>
        <p:spPr>
          <a:xfrm>
            <a:off x="1981201" y="5552081"/>
            <a:ext cx="3149160" cy="609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ysClr val="windowText" lastClr="000000"/>
                </a:solidFill>
              </a:rPr>
              <a:t>Sertifikat</a:t>
            </a:r>
            <a:r>
              <a:rPr lang="en-US" b="1" dirty="0">
                <a:solidFill>
                  <a:sysClr val="windowText" lastClr="000000"/>
                </a:solidFill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</a:rPr>
              <a:t>ber</a:t>
            </a:r>
            <a:r>
              <a:rPr lang="en-US" b="1" dirty="0">
                <a:solidFill>
                  <a:sysClr val="windowText" lastClr="000000"/>
                </a:solidFill>
              </a:rPr>
              <a:t>-NUKS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3200400" y="4732338"/>
            <a:ext cx="711200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Elbow Connector 75"/>
          <p:cNvCxnSpPr/>
          <p:nvPr/>
        </p:nvCxnSpPr>
        <p:spPr>
          <a:xfrm rot="5400000">
            <a:off x="3781425" y="4811713"/>
            <a:ext cx="514350" cy="96520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9" name="Picture 6" descr="dikna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0"/>
            <a:ext cx="717098" cy="717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544513" y="3224213"/>
            <a:ext cx="7954962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3429000" y="879790"/>
            <a:ext cx="22098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ysClr val="windowText" lastClr="000000"/>
                </a:solidFill>
              </a:rPr>
              <a:t>RAKORNAS</a:t>
            </a:r>
          </a:p>
        </p:txBody>
      </p:sp>
      <p:sp>
        <p:nvSpPr>
          <p:cNvPr id="5" name="Rectangle 4"/>
          <p:cNvSpPr/>
          <p:nvPr/>
        </p:nvSpPr>
        <p:spPr>
          <a:xfrm>
            <a:off x="3491880" y="1700808"/>
            <a:ext cx="2088232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LPMP/LPPKS/P4TK</a:t>
            </a:r>
          </a:p>
        </p:txBody>
      </p:sp>
      <p:cxnSp>
        <p:nvCxnSpPr>
          <p:cNvPr id="14" name="Straight Arrow Connector 13"/>
          <p:cNvCxnSpPr>
            <a:stCxn id="4" idx="2"/>
            <a:endCxn id="5" idx="0"/>
          </p:cNvCxnSpPr>
          <p:nvPr/>
        </p:nvCxnSpPr>
        <p:spPr>
          <a:xfrm>
            <a:off x="4533900" y="1336990"/>
            <a:ext cx="2096" cy="36381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23" name="TextBox 15"/>
          <p:cNvSpPr txBox="1">
            <a:spLocks noChangeArrowheads="1"/>
          </p:cNvSpPr>
          <p:nvPr/>
        </p:nvSpPr>
        <p:spPr bwMode="auto">
          <a:xfrm>
            <a:off x="841375" y="1785938"/>
            <a:ext cx="1590675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id-ID" dirty="0" err="1"/>
              <a:t>Kepala+Penjab</a:t>
            </a:r>
            <a:endParaRPr lang="en-US" altLang="id-ID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33400" y="2771775"/>
            <a:ext cx="795655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32" name="TextBox 19"/>
          <p:cNvSpPr txBox="1">
            <a:spLocks noChangeArrowheads="1"/>
          </p:cNvSpPr>
          <p:nvPr/>
        </p:nvSpPr>
        <p:spPr bwMode="auto">
          <a:xfrm>
            <a:off x="4122738" y="2808288"/>
            <a:ext cx="557212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id-ID" b="1">
                <a:latin typeface="Calibri" pitchFamily="34" charset="0"/>
              </a:rPr>
              <a:t>TOT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53136" y="3388056"/>
            <a:ext cx="2031128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RAKOR  TEKNIS LPMP/LPPKS/P4TK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167771" y="4776958"/>
            <a:ext cx="1295400" cy="762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</a:rPr>
              <a:t>KADIS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</a:rPr>
              <a:t>+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KABID DIKDAS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055879" y="4776958"/>
            <a:ext cx="1405759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KORWAS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+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BKD</a:t>
            </a:r>
            <a:endParaRPr lang="en-US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5284072" y="4776958"/>
            <a:ext cx="1405759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/>
                </a:solidFill>
              </a:rPr>
              <a:t>Kasi</a:t>
            </a:r>
            <a:r>
              <a:rPr lang="en-US" dirty="0" smtClean="0">
                <a:solidFill>
                  <a:schemeClr val="tx1"/>
                </a:solidFill>
              </a:rPr>
              <a:t> Pend. </a:t>
            </a:r>
            <a:r>
              <a:rPr lang="en-US" dirty="0" err="1" smtClean="0">
                <a:solidFill>
                  <a:schemeClr val="tx1"/>
                </a:solidFill>
              </a:rPr>
              <a:t>Madrasah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194331" y="4776958"/>
            <a:ext cx="1295400" cy="762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Operator PADAMU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9" name="Elbow Connector 28"/>
          <p:cNvCxnSpPr/>
          <p:nvPr/>
        </p:nvCxnSpPr>
        <p:spPr>
          <a:xfrm rot="5400000">
            <a:off x="2875757" y="2878931"/>
            <a:ext cx="838200" cy="2957513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5400000">
            <a:off x="3847307" y="3850481"/>
            <a:ext cx="838200" cy="1014413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rot="16200000" flipH="1">
            <a:off x="4960938" y="3751263"/>
            <a:ext cx="838200" cy="121285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16200000" flipH="1">
            <a:off x="5888832" y="2823369"/>
            <a:ext cx="838200" cy="3068637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85800" y="6292850"/>
            <a:ext cx="795655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74688" y="5840413"/>
            <a:ext cx="795655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54" name="TextBox 39"/>
          <p:cNvSpPr txBox="1">
            <a:spLocks noChangeArrowheads="1"/>
          </p:cNvSpPr>
          <p:nvPr/>
        </p:nvSpPr>
        <p:spPr bwMode="auto">
          <a:xfrm>
            <a:off x="3948113" y="5895975"/>
            <a:ext cx="1652587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id-ID" b="1">
                <a:latin typeface="Calibri" pitchFamily="34" charset="0"/>
              </a:rPr>
              <a:t>IMPLEMENTASI</a:t>
            </a:r>
          </a:p>
        </p:txBody>
      </p:sp>
      <p:cxnSp>
        <p:nvCxnSpPr>
          <p:cNvPr id="33" name="Straight Connector 32"/>
          <p:cNvCxnSpPr>
            <a:stCxn id="68623" idx="3"/>
          </p:cNvCxnSpPr>
          <p:nvPr/>
        </p:nvCxnSpPr>
        <p:spPr>
          <a:xfrm flipV="1">
            <a:off x="2432050" y="1966913"/>
            <a:ext cx="1060450" cy="47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156325" y="1785938"/>
            <a:ext cx="2339975" cy="3603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r>
              <a:rPr lang="en-US" sz="1050" b="1" dirty="0"/>
              <a:t>PPKPPD, PPCKS, PPKSPS/M, PKB KS/M, </a:t>
            </a:r>
          </a:p>
          <a:p>
            <a:pPr algn="ctr">
              <a:defRPr/>
            </a:pPr>
            <a:r>
              <a:rPr lang="en-US" sz="1050" b="1" dirty="0" err="1"/>
              <a:t>Keuangan</a:t>
            </a:r>
            <a:r>
              <a:rPr lang="en-US" sz="1050" b="1" dirty="0"/>
              <a:t>, CHO</a:t>
            </a:r>
          </a:p>
        </p:txBody>
      </p:sp>
      <p:cxnSp>
        <p:nvCxnSpPr>
          <p:cNvPr id="40" name="Straight Connector 39"/>
          <p:cNvCxnSpPr>
            <a:endCxn id="35" idx="1"/>
          </p:cNvCxnSpPr>
          <p:nvPr/>
        </p:nvCxnSpPr>
        <p:spPr>
          <a:xfrm flipV="1">
            <a:off x="5580063" y="1966913"/>
            <a:ext cx="57626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6" descr="dikna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0"/>
            <a:ext cx="717098" cy="717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231775" indent="-231775"/>
            <a:r>
              <a:rPr lang="en-US" sz="2800" dirty="0" err="1" smtClean="0"/>
              <a:t>Pelatihan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Evaluasi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ProDEP</a:t>
            </a:r>
            <a:endParaRPr lang="en-US" sz="2800" dirty="0" smtClean="0"/>
          </a:p>
          <a:p>
            <a:pPr marL="631825" lvl="1" indent="-231775"/>
            <a:r>
              <a:rPr lang="en-US" sz="2400" dirty="0" err="1" smtClean="0"/>
              <a:t>Pelaksana</a:t>
            </a:r>
            <a:r>
              <a:rPr lang="en-US" sz="2400" dirty="0" smtClean="0"/>
              <a:t>: </a:t>
            </a:r>
            <a:r>
              <a:rPr lang="en-US" sz="2400" dirty="0" err="1" smtClean="0"/>
              <a:t>Pusbangtendik</a:t>
            </a:r>
            <a:endParaRPr lang="en-US" sz="2400" dirty="0" smtClean="0"/>
          </a:p>
          <a:p>
            <a:pPr marL="631825" lvl="1" indent="-231775"/>
            <a:r>
              <a:rPr lang="en-US" sz="2400" dirty="0" err="1" smtClean="0"/>
              <a:t>Waktu</a:t>
            </a:r>
            <a:r>
              <a:rPr lang="en-US" sz="2400" dirty="0" smtClean="0"/>
              <a:t>	: 5 – 8  </a:t>
            </a:r>
            <a:r>
              <a:rPr lang="en-US" sz="2400" dirty="0" err="1" smtClean="0"/>
              <a:t>Juli</a:t>
            </a:r>
            <a:r>
              <a:rPr lang="en-US" sz="2400" dirty="0" smtClean="0"/>
              <a:t> 2014</a:t>
            </a:r>
          </a:p>
          <a:p>
            <a:pPr marL="631825" lvl="1" indent="-231775"/>
            <a:r>
              <a:rPr lang="en-US" sz="2400" dirty="0" err="1" smtClean="0"/>
              <a:t>Tempat</a:t>
            </a:r>
            <a:r>
              <a:rPr lang="en-US" sz="2400" dirty="0" smtClean="0"/>
              <a:t>	: Jakarta</a:t>
            </a:r>
          </a:p>
          <a:p>
            <a:pPr marL="631825" lvl="1" indent="-231775"/>
            <a:r>
              <a:rPr lang="en-US" sz="2400" dirty="0" err="1" smtClean="0"/>
              <a:t>Peserta</a:t>
            </a:r>
            <a:r>
              <a:rPr lang="en-US" sz="2400" dirty="0" smtClean="0"/>
              <a:t>	: 4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LPMP, PPPPTK, LPPKS </a:t>
            </a:r>
          </a:p>
          <a:p>
            <a:pPr marL="231775" indent="-231775"/>
            <a:r>
              <a:rPr lang="en-US" sz="2800" dirty="0" err="1" smtClean="0"/>
              <a:t>ToT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Renstra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endParaRPr lang="en-US" sz="2800" dirty="0" smtClean="0"/>
          </a:p>
          <a:p>
            <a:pPr marL="631825" lvl="1" indent="-231775"/>
            <a:r>
              <a:rPr lang="en-US" sz="2400" dirty="0" err="1" smtClean="0"/>
              <a:t>Pelaksana</a:t>
            </a:r>
            <a:r>
              <a:rPr lang="en-US" sz="2400" dirty="0" smtClean="0"/>
              <a:t>: </a:t>
            </a:r>
            <a:r>
              <a:rPr lang="en-US" sz="2400" dirty="0" err="1" smtClean="0"/>
              <a:t>Pusbangtendik</a:t>
            </a:r>
            <a:endParaRPr lang="en-US" sz="2400" dirty="0" smtClean="0"/>
          </a:p>
          <a:p>
            <a:pPr marL="631825" lvl="1" indent="-231775"/>
            <a:r>
              <a:rPr lang="en-US" sz="2400" dirty="0" err="1" smtClean="0"/>
              <a:t>Waktu</a:t>
            </a:r>
            <a:r>
              <a:rPr lang="en-US" sz="2400" dirty="0" smtClean="0"/>
              <a:t>	: 14 – 17  </a:t>
            </a:r>
            <a:r>
              <a:rPr lang="en-US" sz="2400" dirty="0" err="1" smtClean="0"/>
              <a:t>Juli</a:t>
            </a:r>
            <a:r>
              <a:rPr lang="en-US" sz="2400" dirty="0" smtClean="0"/>
              <a:t> 2014</a:t>
            </a:r>
          </a:p>
          <a:p>
            <a:pPr marL="631825" lvl="1" indent="-231775"/>
            <a:r>
              <a:rPr lang="en-US" sz="2400" dirty="0" err="1" smtClean="0"/>
              <a:t>Tempat</a:t>
            </a:r>
            <a:r>
              <a:rPr lang="en-US" sz="2400" dirty="0" smtClean="0"/>
              <a:t>	: Jakarta</a:t>
            </a:r>
          </a:p>
          <a:p>
            <a:pPr marL="631825" lvl="1" indent="-231775"/>
            <a:r>
              <a:rPr lang="en-US" sz="2400" dirty="0" err="1" smtClean="0"/>
              <a:t>Peserta</a:t>
            </a:r>
            <a:r>
              <a:rPr lang="en-US" sz="2400" dirty="0" smtClean="0"/>
              <a:t>	: </a:t>
            </a:r>
            <a:r>
              <a:rPr lang="en-US" sz="2400" dirty="0" err="1" smtClean="0"/>
              <a:t>Widyaiswara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33 LPMP (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kuota</a:t>
            </a:r>
            <a:r>
              <a:rPr lang="en-US" sz="2400" dirty="0" smtClean="0"/>
              <a:t>)</a:t>
            </a:r>
          </a:p>
          <a:p>
            <a:pPr marL="231775" indent="-231775"/>
            <a:endParaRPr lang="en-US" sz="2800" dirty="0"/>
          </a:p>
        </p:txBody>
      </p:sp>
      <p:pic>
        <p:nvPicPr>
          <p:cNvPr id="3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57875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7875"/>
            <a:ext cx="717098" cy="7170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8671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KEGIATAN PENDAHULUAN</a:t>
            </a:r>
            <a:endParaRPr lang="en-US" sz="32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231775" indent="-231775"/>
            <a:r>
              <a:rPr lang="en-US" sz="2800" dirty="0" err="1" smtClean="0"/>
              <a:t>ToT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Pendampingan</a:t>
            </a:r>
            <a:r>
              <a:rPr lang="en-US" sz="2800" dirty="0" smtClean="0"/>
              <a:t> </a:t>
            </a:r>
            <a:r>
              <a:rPr lang="en-US" sz="2800" dirty="0" err="1" smtClean="0"/>
              <a:t>Kepala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Pengawas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/</a:t>
            </a:r>
            <a:r>
              <a:rPr lang="en-US" sz="2800" dirty="0" err="1" smtClean="0"/>
              <a:t>Madrasah</a:t>
            </a:r>
            <a:r>
              <a:rPr lang="en-US" sz="2800" dirty="0" smtClean="0"/>
              <a:t> (PPKSPS/M)</a:t>
            </a:r>
          </a:p>
          <a:p>
            <a:pPr marL="631825" lvl="1" indent="-231775"/>
            <a:r>
              <a:rPr lang="en-US" sz="2400" dirty="0" err="1" smtClean="0"/>
              <a:t>Pelaksana</a:t>
            </a:r>
            <a:r>
              <a:rPr lang="en-US" sz="2400" dirty="0" smtClean="0"/>
              <a:t>: </a:t>
            </a:r>
            <a:r>
              <a:rPr lang="en-US" sz="2400" dirty="0" err="1" smtClean="0"/>
              <a:t>Pusbangtendik</a:t>
            </a:r>
            <a:endParaRPr lang="en-US" sz="2400" dirty="0" smtClean="0"/>
          </a:p>
          <a:p>
            <a:pPr marL="631825" lvl="1" indent="-231775"/>
            <a:r>
              <a:rPr lang="en-US" sz="2400" dirty="0" err="1" smtClean="0"/>
              <a:t>Waktu</a:t>
            </a:r>
            <a:r>
              <a:rPr lang="en-US" sz="2400" dirty="0" smtClean="0"/>
              <a:t>	:  Batch 1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14 – 21 </a:t>
            </a:r>
            <a:r>
              <a:rPr lang="en-US" sz="2400" dirty="0" err="1" smtClean="0"/>
              <a:t>Juli</a:t>
            </a:r>
            <a:r>
              <a:rPr lang="en-US" sz="2400" dirty="0" smtClean="0"/>
              <a:t> 2014</a:t>
            </a:r>
          </a:p>
          <a:p>
            <a:pPr marL="631825" lvl="1" indent="1370013">
              <a:buNone/>
            </a:pPr>
            <a:r>
              <a:rPr lang="en-US" sz="2400" dirty="0" smtClean="0"/>
              <a:t>Batch 2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18 – 25 </a:t>
            </a:r>
            <a:r>
              <a:rPr lang="en-US" sz="2400" dirty="0" err="1" smtClean="0"/>
              <a:t>Agustus</a:t>
            </a:r>
            <a:r>
              <a:rPr lang="en-US" sz="2400" dirty="0" smtClean="0"/>
              <a:t> 2014</a:t>
            </a:r>
          </a:p>
          <a:p>
            <a:pPr marL="631825" lvl="1" indent="1370013">
              <a:buNone/>
            </a:pPr>
            <a:r>
              <a:rPr lang="en-US" sz="2400" dirty="0" smtClean="0"/>
              <a:t>Batch 3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25  </a:t>
            </a:r>
            <a:r>
              <a:rPr lang="en-US" sz="2400" dirty="0" err="1" smtClean="0"/>
              <a:t>Agustus</a:t>
            </a:r>
            <a:r>
              <a:rPr lang="en-US" sz="2400" dirty="0" smtClean="0"/>
              <a:t> – 1 September 2014</a:t>
            </a:r>
            <a:endParaRPr lang="en-US" sz="2000" dirty="0" smtClean="0"/>
          </a:p>
          <a:p>
            <a:pPr marL="631825" lvl="1" indent="-231775"/>
            <a:r>
              <a:rPr lang="en-US" sz="2400" dirty="0" err="1" smtClean="0"/>
              <a:t>Tempat</a:t>
            </a:r>
            <a:r>
              <a:rPr lang="en-US" sz="2400" dirty="0" smtClean="0"/>
              <a:t>	: Jakarta</a:t>
            </a:r>
          </a:p>
          <a:p>
            <a:pPr marL="631825" lvl="1" indent="-231775"/>
            <a:r>
              <a:rPr lang="en-US" sz="2400" dirty="0" err="1" smtClean="0"/>
              <a:t>Peserta</a:t>
            </a:r>
            <a:r>
              <a:rPr lang="en-US" sz="2400" dirty="0" smtClean="0"/>
              <a:t>	: Batch 1 </a:t>
            </a:r>
            <a:r>
              <a:rPr lang="en-US" sz="2400" dirty="0" smtClean="0">
                <a:sym typeface="Wingdings" pitchFamily="2" charset="2"/>
              </a:rPr>
              <a:t> 16 LPMP + LPPKS (190 org)</a:t>
            </a:r>
          </a:p>
          <a:p>
            <a:pPr marL="631825" lvl="1" indent="1312863">
              <a:buNone/>
            </a:pPr>
            <a:r>
              <a:rPr lang="en-US" sz="2400" dirty="0" smtClean="0">
                <a:sym typeface="Wingdings" pitchFamily="2" charset="2"/>
              </a:rPr>
              <a:t>Batch 2  6 P4TK (205 org)</a:t>
            </a:r>
          </a:p>
          <a:p>
            <a:pPr marL="631825" lvl="1" indent="1312863">
              <a:buNone/>
            </a:pPr>
            <a:r>
              <a:rPr lang="en-US" sz="2400" dirty="0" smtClean="0">
                <a:sym typeface="Wingdings" pitchFamily="2" charset="2"/>
              </a:rPr>
              <a:t>Batch 3  17 LPMP (190 org)</a:t>
            </a:r>
            <a:endParaRPr lang="en-US" sz="2400" dirty="0" smtClean="0"/>
          </a:p>
          <a:p>
            <a:pPr marL="231775" indent="-231775"/>
            <a:endParaRPr lang="en-US" sz="2400" dirty="0"/>
          </a:p>
        </p:txBody>
      </p:sp>
      <p:pic>
        <p:nvPicPr>
          <p:cNvPr id="3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57875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7875"/>
            <a:ext cx="717098" cy="7170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8671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KEGIATAN PENDAHULUAN</a:t>
            </a:r>
            <a:endParaRPr lang="en-US" sz="32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231775" indent="-231775"/>
            <a:r>
              <a:rPr lang="en-US" sz="2800" dirty="0" err="1" smtClean="0"/>
              <a:t>ToT</a:t>
            </a:r>
            <a:r>
              <a:rPr lang="en-US" sz="2800" dirty="0" smtClean="0"/>
              <a:t> </a:t>
            </a:r>
            <a:r>
              <a:rPr lang="en-US" sz="2800" dirty="0" err="1" smtClean="0"/>
              <a:t>Asesor</a:t>
            </a:r>
            <a:r>
              <a:rPr lang="en-US" sz="2800" dirty="0" smtClean="0"/>
              <a:t> PPK</a:t>
            </a:r>
          </a:p>
          <a:p>
            <a:pPr marL="631825" lvl="1" indent="-231775"/>
            <a:r>
              <a:rPr lang="en-US" sz="2400" dirty="0" err="1" smtClean="0"/>
              <a:t>Pelaksana</a:t>
            </a:r>
            <a:r>
              <a:rPr lang="en-US" sz="2400" dirty="0" smtClean="0"/>
              <a:t>: LPPKS</a:t>
            </a:r>
          </a:p>
          <a:p>
            <a:pPr marL="631825" lvl="1" indent="-231775"/>
            <a:r>
              <a:rPr lang="en-US" sz="2400" dirty="0" err="1" smtClean="0"/>
              <a:t>Waktu</a:t>
            </a:r>
            <a:r>
              <a:rPr lang="en-US" sz="2400" dirty="0" smtClean="0"/>
              <a:t>	:</a:t>
            </a:r>
          </a:p>
          <a:p>
            <a:pPr marL="631825" lvl="1" indent="-231775"/>
            <a:r>
              <a:rPr lang="en-US" sz="2400" dirty="0" err="1" smtClean="0"/>
              <a:t>Tempat</a:t>
            </a:r>
            <a:r>
              <a:rPr lang="en-US" sz="2400" dirty="0" smtClean="0"/>
              <a:t>	: Solo</a:t>
            </a:r>
          </a:p>
          <a:p>
            <a:pPr marL="631825" lvl="1" indent="-231775"/>
            <a:r>
              <a:rPr lang="en-US" sz="2400" dirty="0" err="1" smtClean="0"/>
              <a:t>Peserta</a:t>
            </a:r>
            <a:r>
              <a:rPr lang="en-US" sz="2400" dirty="0" smtClean="0"/>
              <a:t>	: </a:t>
            </a:r>
            <a:r>
              <a:rPr lang="en-US" sz="2400" dirty="0" err="1" smtClean="0"/>
              <a:t>Usulan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24 LPMP </a:t>
            </a:r>
          </a:p>
          <a:p>
            <a:pPr marL="231775" indent="-231775"/>
            <a:r>
              <a:rPr lang="en-US" sz="2800" dirty="0" err="1" smtClean="0"/>
              <a:t>ToT</a:t>
            </a:r>
            <a:r>
              <a:rPr lang="en-US" sz="2800" dirty="0" smtClean="0"/>
              <a:t> Master Trainer</a:t>
            </a:r>
          </a:p>
          <a:p>
            <a:pPr marL="631825" lvl="1" indent="-231775"/>
            <a:r>
              <a:rPr lang="en-US" sz="2400" dirty="0" err="1" smtClean="0"/>
              <a:t>Pelaksana</a:t>
            </a:r>
            <a:r>
              <a:rPr lang="en-US" sz="2400" dirty="0" smtClean="0"/>
              <a:t>: LPPKS</a:t>
            </a:r>
          </a:p>
          <a:p>
            <a:pPr marL="631825" lvl="1" indent="-231775"/>
            <a:r>
              <a:rPr lang="en-US" sz="2400" dirty="0" err="1" smtClean="0"/>
              <a:t>Waktu</a:t>
            </a:r>
            <a:r>
              <a:rPr lang="en-US" sz="2400" dirty="0" smtClean="0"/>
              <a:t>	:</a:t>
            </a:r>
          </a:p>
          <a:p>
            <a:pPr marL="631825" lvl="1" indent="-231775"/>
            <a:r>
              <a:rPr lang="en-US" sz="2400" dirty="0" err="1" smtClean="0"/>
              <a:t>Tempat</a:t>
            </a:r>
            <a:r>
              <a:rPr lang="en-US" sz="2400" dirty="0" smtClean="0"/>
              <a:t>	: Solo</a:t>
            </a:r>
          </a:p>
          <a:p>
            <a:pPr marL="631825" lvl="1" indent="-231775"/>
            <a:r>
              <a:rPr lang="en-US" sz="2400" dirty="0" err="1" smtClean="0"/>
              <a:t>Peserta</a:t>
            </a:r>
            <a:r>
              <a:rPr lang="en-US" sz="2400" dirty="0" smtClean="0"/>
              <a:t>	: </a:t>
            </a:r>
            <a:r>
              <a:rPr lang="en-US" sz="2400" dirty="0" err="1" smtClean="0"/>
              <a:t>Usulan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24 LPMP</a:t>
            </a:r>
            <a:endParaRPr lang="en-US" sz="2400" dirty="0"/>
          </a:p>
        </p:txBody>
      </p:sp>
      <p:pic>
        <p:nvPicPr>
          <p:cNvPr id="3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57875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7875"/>
            <a:ext cx="717098" cy="7170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8671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KEGIATAN PENDAHULUAN</a:t>
            </a:r>
            <a:endParaRPr lang="en-US" sz="32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Pelaksana</a:t>
            </a:r>
            <a:r>
              <a:rPr lang="en-US" dirty="0" smtClean="0"/>
              <a:t>	: 33 LPMP, 6 PPPPTK, LPPKS</a:t>
            </a:r>
          </a:p>
          <a:p>
            <a:r>
              <a:rPr lang="en-US" dirty="0" err="1" smtClean="0"/>
              <a:t>Waktu</a:t>
            </a:r>
            <a:r>
              <a:rPr lang="en-US" dirty="0" smtClean="0"/>
              <a:t>	: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endParaRPr lang="en-US" dirty="0" smtClean="0"/>
          </a:p>
          <a:p>
            <a:r>
              <a:rPr lang="en-US" dirty="0" err="1" smtClean="0"/>
              <a:t>Lokasi</a:t>
            </a:r>
            <a:r>
              <a:rPr lang="en-US" dirty="0" smtClean="0"/>
              <a:t>	: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arahan</a:t>
            </a:r>
            <a:r>
              <a:rPr lang="en-US" dirty="0" smtClean="0"/>
              <a:t> DIPA/RKAKL</a:t>
            </a:r>
          </a:p>
          <a:p>
            <a:r>
              <a:rPr lang="en-US" dirty="0" err="1" smtClean="0"/>
              <a:t>Peserta</a:t>
            </a:r>
            <a:r>
              <a:rPr lang="en-US" dirty="0" smtClean="0"/>
              <a:t>	: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kab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+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propinsi</a:t>
            </a:r>
            <a:r>
              <a:rPr lang="en-US" dirty="0" smtClean="0"/>
              <a:t>,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kab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endParaRPr lang="en-US" dirty="0" smtClean="0"/>
          </a:p>
          <a:p>
            <a:pPr lvl="2"/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dikdas</a:t>
            </a:r>
            <a:r>
              <a:rPr lang="en-US" dirty="0" smtClean="0"/>
              <a:t> </a:t>
            </a:r>
            <a:r>
              <a:rPr lang="en-US" dirty="0" err="1" smtClean="0"/>
              <a:t>disdik</a:t>
            </a:r>
            <a:r>
              <a:rPr lang="en-US" dirty="0" smtClean="0"/>
              <a:t> </a:t>
            </a:r>
            <a:r>
              <a:rPr lang="en-US" dirty="0" err="1" smtClean="0"/>
              <a:t>kab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endParaRPr lang="en-US" dirty="0" smtClean="0"/>
          </a:p>
          <a:p>
            <a:pPr lvl="2"/>
            <a:r>
              <a:rPr lang="en-US" dirty="0" err="1" smtClean="0"/>
              <a:t>Korwas</a:t>
            </a:r>
            <a:r>
              <a:rPr lang="en-US" dirty="0" smtClean="0"/>
              <a:t> SD (LPMP)/SMP (P4TK) </a:t>
            </a:r>
            <a:r>
              <a:rPr lang="en-US" dirty="0" err="1" smtClean="0"/>
              <a:t>kab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endParaRPr lang="en-US" dirty="0" smtClean="0"/>
          </a:p>
          <a:p>
            <a:pPr lvl="2"/>
            <a:r>
              <a:rPr lang="en-US" dirty="0" err="1" smtClean="0"/>
              <a:t>Kabid</a:t>
            </a:r>
            <a:r>
              <a:rPr lang="en-US" dirty="0" smtClean="0"/>
              <a:t>/</a:t>
            </a:r>
            <a:r>
              <a:rPr lang="en-US" dirty="0" err="1" smtClean="0"/>
              <a:t>Kasi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Madrasah</a:t>
            </a:r>
            <a:r>
              <a:rPr lang="en-US" dirty="0" smtClean="0"/>
              <a:t> Kantor </a:t>
            </a:r>
            <a:r>
              <a:rPr lang="en-US" dirty="0" err="1" smtClean="0"/>
              <a:t>Kemenag</a:t>
            </a:r>
            <a:r>
              <a:rPr lang="en-US" dirty="0" smtClean="0"/>
              <a:t> </a:t>
            </a:r>
            <a:r>
              <a:rPr lang="en-US" dirty="0" err="1" smtClean="0"/>
              <a:t>Kab</a:t>
            </a:r>
            <a:r>
              <a:rPr lang="en-US" dirty="0" smtClean="0"/>
              <a:t>/Kota</a:t>
            </a:r>
          </a:p>
          <a:p>
            <a:pPr lvl="2"/>
            <a:r>
              <a:rPr lang="en-US" dirty="0" err="1" smtClean="0"/>
              <a:t>Unsur</a:t>
            </a:r>
            <a:r>
              <a:rPr lang="en-US" dirty="0" smtClean="0"/>
              <a:t> BKD </a:t>
            </a:r>
            <a:r>
              <a:rPr lang="en-US" dirty="0" err="1" smtClean="0"/>
              <a:t>kab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endParaRPr lang="en-US" dirty="0" smtClean="0"/>
          </a:p>
          <a:p>
            <a:pPr lvl="2"/>
            <a:r>
              <a:rPr lang="en-US" dirty="0" smtClean="0"/>
              <a:t>Operator Data </a:t>
            </a:r>
            <a:r>
              <a:rPr lang="en-US" dirty="0" err="1" smtClean="0"/>
              <a:t>Padamu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kab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endParaRPr lang="en-US" dirty="0" smtClean="0"/>
          </a:p>
          <a:p>
            <a:pPr lvl="2"/>
            <a:r>
              <a:rPr lang="en-US" dirty="0" err="1" smtClean="0"/>
              <a:t>Kabid</a:t>
            </a:r>
            <a:r>
              <a:rPr lang="en-US" dirty="0" smtClean="0"/>
              <a:t> </a:t>
            </a:r>
            <a:r>
              <a:rPr lang="en-US" dirty="0" err="1" smtClean="0"/>
              <a:t>Dikdas</a:t>
            </a:r>
            <a:r>
              <a:rPr lang="en-US" dirty="0" smtClean="0"/>
              <a:t> </a:t>
            </a:r>
            <a:r>
              <a:rPr lang="en-US" dirty="0" err="1" smtClean="0"/>
              <a:t>disdik</a:t>
            </a:r>
            <a:r>
              <a:rPr lang="en-US" dirty="0" smtClean="0"/>
              <a:t> </a:t>
            </a:r>
            <a:r>
              <a:rPr lang="en-US" dirty="0" err="1" smtClean="0"/>
              <a:t>propinsi</a:t>
            </a:r>
            <a:endParaRPr lang="en-US" dirty="0" smtClean="0"/>
          </a:p>
          <a:p>
            <a:pPr lvl="2"/>
            <a:r>
              <a:rPr lang="en-US" dirty="0" err="1" smtClean="0"/>
              <a:t>Anggota</a:t>
            </a:r>
            <a:r>
              <a:rPr lang="en-US" dirty="0" smtClean="0"/>
              <a:t> DPRD </a:t>
            </a:r>
            <a:r>
              <a:rPr lang="en-US" dirty="0" err="1" smtClean="0"/>
              <a:t>Propinsi</a:t>
            </a:r>
            <a:r>
              <a:rPr lang="en-US" dirty="0" smtClean="0"/>
              <a:t> bid. </a:t>
            </a:r>
            <a:r>
              <a:rPr lang="en-US" dirty="0" err="1" smtClean="0"/>
              <a:t>pendidikan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57875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7875"/>
            <a:ext cx="717098" cy="7170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86712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RAPAT KORDINASI TEKNIK</a:t>
            </a:r>
            <a:endParaRPr lang="en-US" sz="28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Seleksi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Akademik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dirty="0" err="1" smtClean="0"/>
              <a:t>Pelaksana</a:t>
            </a:r>
            <a:r>
              <a:rPr lang="en-US" dirty="0" smtClean="0"/>
              <a:t>	: LPMP &amp; LPPKS</a:t>
            </a:r>
          </a:p>
          <a:p>
            <a:pPr lvl="1"/>
            <a:r>
              <a:rPr lang="en-US" dirty="0" err="1" smtClean="0"/>
              <a:t>Waktu</a:t>
            </a:r>
            <a:r>
              <a:rPr lang="en-US" dirty="0" smtClean="0"/>
              <a:t>		: </a:t>
            </a:r>
            <a:r>
              <a:rPr lang="en-US" dirty="0" err="1" smtClean="0"/>
              <a:t>S</a:t>
            </a:r>
            <a:r>
              <a:rPr lang="en-US" dirty="0" err="1" smtClean="0"/>
              <a:t>etelah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ToT</a:t>
            </a:r>
            <a:r>
              <a:rPr lang="en-US" dirty="0" smtClean="0"/>
              <a:t> </a:t>
            </a:r>
            <a:r>
              <a:rPr lang="en-US" dirty="0" err="1" smtClean="0"/>
              <a:t>Asesor</a:t>
            </a:r>
            <a:endParaRPr lang="en-US" dirty="0" smtClean="0"/>
          </a:p>
          <a:p>
            <a:pPr lvl="1"/>
            <a:r>
              <a:rPr lang="en-US" dirty="0" err="1" smtClean="0"/>
              <a:t>Lokasi</a:t>
            </a:r>
            <a:r>
              <a:rPr lang="en-US" dirty="0" smtClean="0"/>
              <a:t> 		: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arahn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DIPA/RKAKL</a:t>
            </a:r>
          </a:p>
          <a:p>
            <a:pPr lvl="1"/>
            <a:r>
              <a:rPr lang="en-US" dirty="0" err="1" smtClean="0"/>
              <a:t>Peserta</a:t>
            </a:r>
            <a:r>
              <a:rPr lang="en-US" dirty="0" smtClean="0"/>
              <a:t>		: Guru yang </a:t>
            </a:r>
            <a:r>
              <a:rPr lang="en-US" dirty="0" err="1" smtClean="0"/>
              <a:t>telah</a:t>
            </a:r>
            <a:r>
              <a:rPr lang="en-US" dirty="0" smtClean="0"/>
              <a:t> lulus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>
                <a:sym typeface="Wingdings" pitchFamily="2" charset="2"/>
              </a:rPr>
              <a:t> </a:t>
            </a:r>
          </a:p>
          <a:p>
            <a:pPr lvl="1" indent="2116138">
              <a:buNone/>
            </a:pPr>
            <a:r>
              <a:rPr lang="en-US" dirty="0" smtClean="0">
                <a:sym typeface="Wingdings" pitchFamily="2" charset="2"/>
              </a:rPr>
              <a:t>40 org per </a:t>
            </a:r>
            <a:r>
              <a:rPr lang="en-US" dirty="0" err="1" smtClean="0">
                <a:sym typeface="Wingdings" pitchFamily="2" charset="2"/>
              </a:rPr>
              <a:t>kab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kota</a:t>
            </a:r>
            <a:endParaRPr lang="en-US" dirty="0" smtClean="0">
              <a:sym typeface="Wingdings" pitchFamily="2" charset="2"/>
            </a:endParaRPr>
          </a:p>
          <a:p>
            <a:r>
              <a:rPr lang="en-US" b="1" dirty="0" err="1" smtClean="0">
                <a:solidFill>
                  <a:srgbClr val="00B050"/>
                </a:solidFill>
                <a:sym typeface="Wingdings" pitchFamily="2" charset="2"/>
              </a:rPr>
              <a:t>Diklat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itchFamily="2" charset="2"/>
              </a:rPr>
              <a:t>Calon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 KS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Pelaksana</a:t>
            </a:r>
            <a:r>
              <a:rPr lang="en-US" dirty="0" smtClean="0">
                <a:sym typeface="Wingdings" pitchFamily="2" charset="2"/>
              </a:rPr>
              <a:t>	: LPMP &amp; LPPKS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Waktu</a:t>
            </a:r>
            <a:r>
              <a:rPr lang="en-US" dirty="0" smtClean="0">
                <a:sym typeface="Wingdings" pitchFamily="2" charset="2"/>
              </a:rPr>
              <a:t>		: </a:t>
            </a:r>
            <a:r>
              <a:rPr lang="en-US" dirty="0" err="1" smtClean="0">
                <a:sym typeface="Wingdings" pitchFamily="2" charset="2"/>
              </a:rPr>
              <a:t>Setelah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selesai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ToT</a:t>
            </a:r>
            <a:r>
              <a:rPr lang="en-US" dirty="0" smtClean="0">
                <a:sym typeface="Wingdings" pitchFamily="2" charset="2"/>
              </a:rPr>
              <a:t> Master Trainer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   </a:t>
            </a:r>
          </a:p>
          <a:p>
            <a:pPr lvl="1" indent="2116138">
              <a:buNone/>
            </a:pPr>
            <a:r>
              <a:rPr lang="en-US" dirty="0" err="1" smtClean="0">
                <a:sym typeface="Wingdings" pitchFamily="2" charset="2"/>
              </a:rPr>
              <a:t>Seleksi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Akademik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Lokasi</a:t>
            </a:r>
            <a:r>
              <a:rPr lang="en-US" dirty="0" smtClean="0">
                <a:sym typeface="Wingdings" pitchFamily="2" charset="2"/>
              </a:rPr>
              <a:t>		: </a:t>
            </a:r>
            <a:r>
              <a:rPr lang="en-US" dirty="0" err="1" smtClean="0">
                <a:sym typeface="Wingdings" pitchFamily="2" charset="2"/>
              </a:rPr>
              <a:t>Sesuai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arahan</a:t>
            </a:r>
            <a:r>
              <a:rPr lang="en-US" dirty="0" smtClean="0">
                <a:sym typeface="Wingdings" pitchFamily="2" charset="2"/>
              </a:rPr>
              <a:t> DIPA/RKAKL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Peserta</a:t>
            </a:r>
            <a:r>
              <a:rPr lang="en-US" dirty="0" smtClean="0">
                <a:sym typeface="Wingdings" pitchFamily="2" charset="2"/>
              </a:rPr>
              <a:t>		: Guru yang </a:t>
            </a:r>
            <a:r>
              <a:rPr lang="en-US" dirty="0" err="1" smtClean="0">
                <a:sym typeface="Wingdings" pitchFamily="2" charset="2"/>
              </a:rPr>
              <a:t>telah</a:t>
            </a:r>
            <a:r>
              <a:rPr lang="en-US" dirty="0" smtClean="0">
                <a:sym typeface="Wingdings" pitchFamily="2" charset="2"/>
              </a:rPr>
              <a:t> lulus </a:t>
            </a:r>
            <a:r>
              <a:rPr lang="en-US" dirty="0" err="1" smtClean="0">
                <a:sym typeface="Wingdings" pitchFamily="2" charset="2"/>
              </a:rPr>
              <a:t>seleksi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akademik</a:t>
            </a:r>
            <a:r>
              <a:rPr lang="en-US" dirty="0" smtClean="0">
                <a:sym typeface="Wingdings" pitchFamily="2" charset="2"/>
              </a:rPr>
              <a:t>  20 </a:t>
            </a:r>
          </a:p>
          <a:p>
            <a:pPr lvl="1" indent="2116138">
              <a:buNone/>
            </a:pPr>
            <a:r>
              <a:rPr lang="en-US" dirty="0" smtClean="0">
                <a:sym typeface="Wingdings" pitchFamily="2" charset="2"/>
              </a:rPr>
              <a:t>org per </a:t>
            </a:r>
            <a:r>
              <a:rPr lang="en-US" dirty="0" err="1" smtClean="0">
                <a:sym typeface="Wingdings" pitchFamily="2" charset="2"/>
              </a:rPr>
              <a:t>kab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kota</a:t>
            </a:r>
            <a:endParaRPr lang="en-US" dirty="0"/>
          </a:p>
        </p:txBody>
      </p:sp>
      <p:pic>
        <p:nvPicPr>
          <p:cNvPr id="3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57875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7875"/>
            <a:ext cx="717098" cy="7170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86712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PPCKS : SELEKSI AKADEMIK &amp; DIKLAT CKS</a:t>
            </a: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5"/>
          <p:cNvSpPr txBox="1">
            <a:spLocks/>
          </p:cNvSpPr>
          <p:nvPr/>
        </p:nvSpPr>
        <p:spPr bwMode="auto">
          <a:xfrm>
            <a:off x="323850" y="11779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3200" b="1">
                <a:latin typeface="Calibri" pitchFamily="34" charset="0"/>
              </a:rPr>
              <a:t>TUJUAN ProDEP</a:t>
            </a:r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323850" y="3756025"/>
            <a:ext cx="82296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AU" altLang="en-US" sz="2800" dirty="0" err="1">
                <a:latin typeface="Calibri" pitchFamily="34" charset="0"/>
              </a:rPr>
              <a:t>memperbaiki</a:t>
            </a:r>
            <a:r>
              <a:rPr lang="en-AU" altLang="en-US" sz="2800" dirty="0">
                <a:latin typeface="Calibri" pitchFamily="34" charset="0"/>
              </a:rPr>
              <a:t>/</a:t>
            </a:r>
            <a:r>
              <a:rPr lang="en-AU" altLang="en-US" sz="2800" dirty="0" err="1">
                <a:latin typeface="Calibri" pitchFamily="34" charset="0"/>
              </a:rPr>
              <a:t>meningkatkan</a:t>
            </a:r>
            <a:r>
              <a:rPr lang="en-AU" altLang="en-US" sz="2800" dirty="0">
                <a:latin typeface="Calibri" pitchFamily="34" charset="0"/>
              </a:rPr>
              <a:t> </a:t>
            </a:r>
            <a:r>
              <a:rPr lang="en-AU" altLang="en-US" sz="2800" dirty="0" err="1">
                <a:latin typeface="Calibri" pitchFamily="34" charset="0"/>
              </a:rPr>
              <a:t>mutu</a:t>
            </a:r>
            <a:r>
              <a:rPr lang="en-AU" altLang="en-US" sz="2800" dirty="0">
                <a:latin typeface="Calibri" pitchFamily="34" charset="0"/>
              </a:rPr>
              <a:t> </a:t>
            </a:r>
            <a:r>
              <a:rPr lang="en-AU" altLang="en-US" sz="2800" dirty="0" err="1">
                <a:latin typeface="Calibri" pitchFamily="34" charset="0"/>
              </a:rPr>
              <a:t>kepemimpinan</a:t>
            </a:r>
            <a:r>
              <a:rPr lang="en-AU" altLang="en-US" sz="2800" dirty="0">
                <a:latin typeface="Calibri" pitchFamily="34" charset="0"/>
              </a:rPr>
              <a:t> </a:t>
            </a:r>
            <a:r>
              <a:rPr lang="en-AU" altLang="en-US" sz="2800" dirty="0" err="1">
                <a:latin typeface="Calibri" pitchFamily="34" charset="0"/>
              </a:rPr>
              <a:t>dan</a:t>
            </a:r>
            <a:r>
              <a:rPr lang="en-AU" altLang="en-US" sz="2800" dirty="0">
                <a:latin typeface="Calibri" pitchFamily="34" charset="0"/>
              </a:rPr>
              <a:t> </a:t>
            </a:r>
            <a:r>
              <a:rPr lang="en-AU" altLang="en-US" sz="2800" dirty="0" err="1">
                <a:latin typeface="Calibri" pitchFamily="34" charset="0"/>
              </a:rPr>
              <a:t>pengelolaan</a:t>
            </a:r>
            <a:r>
              <a:rPr lang="en-AU" altLang="en-US" sz="2800" dirty="0">
                <a:latin typeface="Calibri" pitchFamily="34" charset="0"/>
              </a:rPr>
              <a:t> </a:t>
            </a:r>
            <a:r>
              <a:rPr lang="en-AU" altLang="en-US" sz="2800" dirty="0" err="1">
                <a:latin typeface="Calibri" pitchFamily="34" charset="0"/>
              </a:rPr>
              <a:t>sekolah</a:t>
            </a:r>
            <a:r>
              <a:rPr lang="en-AU" altLang="en-US" sz="2800" dirty="0">
                <a:latin typeface="Calibri" pitchFamily="34" charset="0"/>
              </a:rPr>
              <a:t> </a:t>
            </a:r>
            <a:r>
              <a:rPr lang="en-AU" altLang="en-US" sz="2800" dirty="0" err="1">
                <a:latin typeface="Calibri" pitchFamily="34" charset="0"/>
              </a:rPr>
              <a:t>dan</a:t>
            </a:r>
            <a:r>
              <a:rPr lang="en-AU" altLang="en-US" sz="2800" dirty="0">
                <a:latin typeface="Calibri" pitchFamily="34" charset="0"/>
              </a:rPr>
              <a:t> </a:t>
            </a:r>
            <a:r>
              <a:rPr lang="en-AU" altLang="en-US" sz="2800" dirty="0" err="1">
                <a:latin typeface="Calibri" pitchFamily="34" charset="0"/>
              </a:rPr>
              <a:t>madrasah</a:t>
            </a:r>
            <a:endParaRPr lang="en-US" altLang="en-US" sz="2800" dirty="0">
              <a:latin typeface="Calibri" pitchFamily="34" charset="0"/>
            </a:endParaRPr>
          </a:p>
        </p:txBody>
      </p:sp>
      <p:pic>
        <p:nvPicPr>
          <p:cNvPr id="6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717098" cy="717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Lokakarya</a:t>
            </a:r>
            <a:r>
              <a:rPr lang="en-US" b="1" dirty="0" smtClean="0">
                <a:solidFill>
                  <a:srgbClr val="FF0000"/>
                </a:solidFill>
              </a:rPr>
              <a:t> MPSDM</a:t>
            </a:r>
          </a:p>
          <a:p>
            <a:pPr lvl="1"/>
            <a:r>
              <a:rPr lang="en-US" dirty="0" err="1" smtClean="0"/>
              <a:t>Pelaksana</a:t>
            </a:r>
            <a:r>
              <a:rPr lang="en-US" dirty="0" smtClean="0"/>
              <a:t>	: LPMP DKI Jakarta, LPMP </a:t>
            </a:r>
            <a:r>
              <a:rPr lang="en-US" dirty="0" err="1" smtClean="0"/>
              <a:t>Sumut</a:t>
            </a:r>
            <a:r>
              <a:rPr lang="en-US" dirty="0" smtClean="0"/>
              <a:t>, </a:t>
            </a:r>
          </a:p>
          <a:p>
            <a:pPr lvl="1" indent="2173288">
              <a:buNone/>
            </a:pPr>
            <a:r>
              <a:rPr lang="en-US" dirty="0" smtClean="0"/>
              <a:t>LPMP </a:t>
            </a:r>
            <a:r>
              <a:rPr lang="en-US" dirty="0" err="1" smtClean="0"/>
              <a:t>Sulsel</a:t>
            </a:r>
            <a:endParaRPr lang="en-US" dirty="0" smtClean="0"/>
          </a:p>
          <a:p>
            <a:pPr lvl="1"/>
            <a:r>
              <a:rPr lang="en-US" dirty="0" err="1" smtClean="0"/>
              <a:t>Waktu</a:t>
            </a:r>
            <a:r>
              <a:rPr lang="en-US" dirty="0" smtClean="0"/>
              <a:t>		: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Rakortek</a:t>
            </a:r>
            <a:endParaRPr lang="en-US" dirty="0" smtClean="0"/>
          </a:p>
          <a:p>
            <a:pPr lvl="1"/>
            <a:r>
              <a:rPr lang="en-US" dirty="0" err="1" smtClean="0"/>
              <a:t>Lokasi</a:t>
            </a:r>
            <a:r>
              <a:rPr lang="en-US" dirty="0" smtClean="0"/>
              <a:t>		: </a:t>
            </a:r>
            <a:r>
              <a:rPr lang="en-US" dirty="0" err="1" smtClean="0"/>
              <a:t>Masing-masing</a:t>
            </a:r>
            <a:r>
              <a:rPr lang="en-US" dirty="0" smtClean="0"/>
              <a:t> LPMP</a:t>
            </a:r>
          </a:p>
          <a:p>
            <a:pPr lvl="1"/>
            <a:r>
              <a:rPr lang="en-US" dirty="0" err="1" smtClean="0"/>
              <a:t>Peserta</a:t>
            </a:r>
            <a:r>
              <a:rPr lang="en-US" dirty="0" smtClean="0"/>
              <a:t>		:</a:t>
            </a:r>
          </a:p>
          <a:p>
            <a:pPr lvl="2"/>
            <a:r>
              <a:rPr lang="en-US" dirty="0" err="1" smtClean="0"/>
              <a:t>Sekretaris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kab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endParaRPr lang="en-US" dirty="0" smtClean="0"/>
          </a:p>
          <a:p>
            <a:pPr lvl="2"/>
            <a:r>
              <a:rPr lang="en-US" dirty="0" err="1" smtClean="0"/>
              <a:t>Kabid</a:t>
            </a:r>
            <a:r>
              <a:rPr lang="en-US" dirty="0" smtClean="0"/>
              <a:t> </a:t>
            </a:r>
            <a:r>
              <a:rPr lang="en-US" dirty="0" err="1" smtClean="0"/>
              <a:t>Dikdas</a:t>
            </a:r>
            <a:endParaRPr lang="en-US" dirty="0" smtClean="0"/>
          </a:p>
          <a:p>
            <a:pPr lvl="2"/>
            <a:r>
              <a:rPr lang="en-US" dirty="0" err="1" smtClean="0"/>
              <a:t>Kabag</a:t>
            </a:r>
            <a:r>
              <a:rPr lang="en-US" dirty="0" smtClean="0"/>
              <a:t> </a:t>
            </a:r>
            <a:r>
              <a:rPr lang="en-US" dirty="0" err="1" smtClean="0"/>
              <a:t>personalia</a:t>
            </a:r>
            <a:r>
              <a:rPr lang="en-US" dirty="0" smtClean="0"/>
              <a:t>/</a:t>
            </a:r>
            <a:r>
              <a:rPr lang="en-US" dirty="0" err="1" smtClean="0"/>
              <a:t>kepegawaian</a:t>
            </a:r>
            <a:endParaRPr lang="en-US" dirty="0" smtClean="0"/>
          </a:p>
          <a:p>
            <a:pPr lvl="2"/>
            <a:r>
              <a:rPr lang="en-US" dirty="0" err="1" smtClean="0"/>
              <a:t>Korwas</a:t>
            </a:r>
            <a:r>
              <a:rPr lang="en-US" dirty="0" smtClean="0"/>
              <a:t> </a:t>
            </a:r>
            <a:r>
              <a:rPr lang="en-US" dirty="0" err="1" smtClean="0"/>
              <a:t>dikdas</a:t>
            </a:r>
            <a:endParaRPr lang="en-US" dirty="0" smtClean="0"/>
          </a:p>
          <a:p>
            <a:pPr lvl="2"/>
            <a:r>
              <a:rPr lang="en-US" dirty="0" err="1" smtClean="0"/>
              <a:t>Kasi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Madrasah</a:t>
            </a:r>
            <a:r>
              <a:rPr lang="en-US" dirty="0" smtClean="0"/>
              <a:t> Kantor </a:t>
            </a:r>
            <a:r>
              <a:rPr lang="en-US" dirty="0" err="1" smtClean="0"/>
              <a:t>Kemenag</a:t>
            </a:r>
            <a:r>
              <a:rPr lang="en-US" dirty="0" smtClean="0"/>
              <a:t> </a:t>
            </a:r>
            <a:r>
              <a:rPr lang="en-US" dirty="0" err="1" smtClean="0"/>
              <a:t>kab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endParaRPr lang="en-US" dirty="0"/>
          </a:p>
        </p:txBody>
      </p:sp>
      <p:pic>
        <p:nvPicPr>
          <p:cNvPr id="3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57875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7875"/>
            <a:ext cx="717098" cy="7170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86712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PPKPPD : MPSDM &amp; RENSTRA</a:t>
            </a:r>
            <a:endParaRPr lang="en-US" sz="28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Lokakarya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Renstra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Pelaksana</a:t>
            </a:r>
            <a:r>
              <a:rPr lang="en-US" dirty="0" smtClean="0"/>
              <a:t>	: 33 LPMP</a:t>
            </a:r>
          </a:p>
          <a:p>
            <a:pPr lvl="1"/>
            <a:r>
              <a:rPr lang="en-US" dirty="0" err="1" smtClean="0"/>
              <a:t>Waktu</a:t>
            </a:r>
            <a:r>
              <a:rPr lang="en-US" dirty="0" smtClean="0"/>
              <a:t>		: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Rakortek</a:t>
            </a:r>
            <a:endParaRPr lang="en-US" dirty="0" smtClean="0"/>
          </a:p>
          <a:p>
            <a:pPr lvl="1"/>
            <a:r>
              <a:rPr lang="en-US" dirty="0" err="1" smtClean="0"/>
              <a:t>Lokasi</a:t>
            </a:r>
            <a:r>
              <a:rPr lang="en-US" dirty="0" smtClean="0"/>
              <a:t>		: </a:t>
            </a:r>
            <a:r>
              <a:rPr lang="en-US" dirty="0" err="1" smtClean="0"/>
              <a:t>Masing-masing</a:t>
            </a:r>
            <a:r>
              <a:rPr lang="en-US" dirty="0" smtClean="0"/>
              <a:t> LPMP</a:t>
            </a:r>
          </a:p>
          <a:p>
            <a:pPr lvl="1"/>
            <a:r>
              <a:rPr lang="en-US" dirty="0" err="1" smtClean="0"/>
              <a:t>Peserta</a:t>
            </a:r>
            <a:r>
              <a:rPr lang="en-US" dirty="0" smtClean="0"/>
              <a:t>		:</a:t>
            </a:r>
          </a:p>
          <a:p>
            <a:pPr lvl="2"/>
            <a:r>
              <a:rPr lang="en-US" dirty="0" err="1" smtClean="0"/>
              <a:t>Sekretaris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kab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endParaRPr lang="en-US" dirty="0" smtClean="0"/>
          </a:p>
          <a:p>
            <a:pPr lvl="2"/>
            <a:r>
              <a:rPr lang="en-US" dirty="0" err="1" smtClean="0"/>
              <a:t>Kabid</a:t>
            </a:r>
            <a:r>
              <a:rPr lang="en-US" dirty="0" smtClean="0"/>
              <a:t> </a:t>
            </a:r>
            <a:r>
              <a:rPr lang="en-US" dirty="0" err="1" smtClean="0"/>
              <a:t>Dikdas</a:t>
            </a:r>
            <a:endParaRPr lang="en-US" dirty="0" smtClean="0"/>
          </a:p>
          <a:p>
            <a:pPr lvl="2"/>
            <a:r>
              <a:rPr lang="en-US" dirty="0" err="1" smtClean="0"/>
              <a:t>Kabag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/program</a:t>
            </a:r>
          </a:p>
          <a:p>
            <a:pPr lvl="2"/>
            <a:r>
              <a:rPr lang="en-US" dirty="0" err="1" smtClean="0"/>
              <a:t>Korwas</a:t>
            </a:r>
            <a:r>
              <a:rPr lang="en-US" dirty="0" smtClean="0"/>
              <a:t> </a:t>
            </a:r>
            <a:r>
              <a:rPr lang="en-US" dirty="0" err="1" smtClean="0"/>
              <a:t>dikdas</a:t>
            </a:r>
            <a:endParaRPr lang="en-US" dirty="0" smtClean="0"/>
          </a:p>
          <a:p>
            <a:pPr lvl="2"/>
            <a:r>
              <a:rPr lang="en-US" dirty="0" err="1" smtClean="0"/>
              <a:t>Kasi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Madrasah</a:t>
            </a:r>
            <a:r>
              <a:rPr lang="en-US" dirty="0" smtClean="0"/>
              <a:t> Kantor </a:t>
            </a:r>
            <a:r>
              <a:rPr lang="en-US" dirty="0" err="1" smtClean="0"/>
              <a:t>Kemenag</a:t>
            </a:r>
            <a:r>
              <a:rPr lang="en-US" dirty="0" smtClean="0"/>
              <a:t> </a:t>
            </a:r>
            <a:r>
              <a:rPr lang="en-US" dirty="0" err="1" smtClean="0"/>
              <a:t>kab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endParaRPr lang="en-US" dirty="0"/>
          </a:p>
        </p:txBody>
      </p:sp>
      <p:pic>
        <p:nvPicPr>
          <p:cNvPr id="3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57875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7875"/>
            <a:ext cx="717098" cy="7170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86712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PPKPPD : MPSDM &amp; RENSTRA</a:t>
            </a:r>
            <a:endParaRPr lang="en-US" sz="28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err="1" smtClean="0">
                <a:solidFill>
                  <a:schemeClr val="accent1"/>
                </a:solidFill>
              </a:rPr>
              <a:t>Pelatihan</a:t>
            </a:r>
            <a:r>
              <a:rPr lang="en-US" sz="2800" b="1" dirty="0" smtClean="0">
                <a:solidFill>
                  <a:schemeClr val="accent1"/>
                </a:solidFill>
              </a:rPr>
              <a:t> PPKSPS/M SD/MI</a:t>
            </a:r>
          </a:p>
          <a:p>
            <a:pPr lvl="1"/>
            <a:r>
              <a:rPr lang="en-US" dirty="0" err="1" smtClean="0"/>
              <a:t>Pelaksana</a:t>
            </a:r>
            <a:r>
              <a:rPr lang="en-US" dirty="0" smtClean="0"/>
              <a:t>	: LPMP &amp; LPPKS</a:t>
            </a:r>
          </a:p>
          <a:p>
            <a:pPr lvl="1"/>
            <a:r>
              <a:rPr lang="en-US" dirty="0" err="1" smtClean="0"/>
              <a:t>Waktu</a:t>
            </a:r>
            <a:r>
              <a:rPr lang="en-US" dirty="0" smtClean="0"/>
              <a:t>		: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ToT</a:t>
            </a:r>
            <a:r>
              <a:rPr lang="en-US" dirty="0" smtClean="0"/>
              <a:t> PPKSPS</a:t>
            </a:r>
          </a:p>
          <a:p>
            <a:pPr lvl="1"/>
            <a:r>
              <a:rPr lang="en-US" dirty="0" err="1" smtClean="0"/>
              <a:t>Lokasi</a:t>
            </a:r>
            <a:r>
              <a:rPr lang="en-US" dirty="0" smtClean="0"/>
              <a:t>		: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arahan</a:t>
            </a:r>
            <a:r>
              <a:rPr lang="en-US" dirty="0" smtClean="0"/>
              <a:t> DIPA/RKAKL</a:t>
            </a:r>
          </a:p>
          <a:p>
            <a:pPr lvl="1"/>
            <a:r>
              <a:rPr lang="en-US" dirty="0" err="1" smtClean="0"/>
              <a:t>Pendekatan</a:t>
            </a:r>
            <a:r>
              <a:rPr lang="en-US" dirty="0" smtClean="0"/>
              <a:t>	: In 1 – On – In 2</a:t>
            </a:r>
          </a:p>
          <a:p>
            <a:pPr lvl="1"/>
            <a:r>
              <a:rPr lang="en-US" dirty="0" err="1" smtClean="0"/>
              <a:t>Peserta</a:t>
            </a:r>
            <a:r>
              <a:rPr lang="en-US" dirty="0" smtClean="0"/>
              <a:t>		:</a:t>
            </a:r>
          </a:p>
          <a:p>
            <a:pPr lvl="2"/>
            <a:r>
              <a:rPr lang="en-US" dirty="0" smtClean="0"/>
              <a:t>7 </a:t>
            </a:r>
            <a:r>
              <a:rPr lang="en-US" dirty="0" err="1" smtClean="0"/>
              <a:t>Pengawas</a:t>
            </a:r>
            <a:r>
              <a:rPr lang="en-US" dirty="0" smtClean="0"/>
              <a:t> SD per </a:t>
            </a:r>
            <a:r>
              <a:rPr lang="en-US" dirty="0" err="1" smtClean="0"/>
              <a:t>kab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rakortek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LPMP</a:t>
            </a:r>
          </a:p>
          <a:p>
            <a:pPr lvl="2"/>
            <a:r>
              <a:rPr lang="en-US" dirty="0" smtClean="0"/>
              <a:t>1 </a:t>
            </a:r>
            <a:r>
              <a:rPr lang="en-US" dirty="0" err="1" smtClean="0"/>
              <a:t>Pengawas</a:t>
            </a:r>
            <a:r>
              <a:rPr lang="en-US" dirty="0" smtClean="0"/>
              <a:t> MI per </a:t>
            </a:r>
            <a:r>
              <a:rPr lang="en-US" dirty="0" err="1" smtClean="0"/>
              <a:t>kab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rakortek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 LPMP</a:t>
            </a:r>
            <a:endParaRPr lang="en-US" dirty="0"/>
          </a:p>
        </p:txBody>
      </p:sp>
      <p:pic>
        <p:nvPicPr>
          <p:cNvPr id="3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57875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7875"/>
            <a:ext cx="717098" cy="7170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8671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PPKSPS : SD &amp; SMP</a:t>
            </a:r>
            <a:endParaRPr lang="en-US" sz="32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b="1" dirty="0" err="1" smtClean="0">
                <a:solidFill>
                  <a:schemeClr val="accent1"/>
                </a:solidFill>
              </a:rPr>
              <a:t>Pelatihan</a:t>
            </a:r>
            <a:r>
              <a:rPr lang="en-US" sz="2800" b="1" dirty="0" smtClean="0">
                <a:solidFill>
                  <a:schemeClr val="accent1"/>
                </a:solidFill>
              </a:rPr>
              <a:t> PPKSPS/M SMP/MTs</a:t>
            </a:r>
          </a:p>
          <a:p>
            <a:pPr lvl="1"/>
            <a:r>
              <a:rPr lang="en-US" dirty="0" err="1" smtClean="0"/>
              <a:t>Pelaksana</a:t>
            </a:r>
            <a:r>
              <a:rPr lang="en-US" dirty="0" smtClean="0"/>
              <a:t>	: 6 PPPPTK</a:t>
            </a:r>
          </a:p>
          <a:p>
            <a:pPr lvl="1"/>
            <a:r>
              <a:rPr lang="en-US" dirty="0" err="1" smtClean="0"/>
              <a:t>Waktu</a:t>
            </a:r>
            <a:r>
              <a:rPr lang="en-US" dirty="0" smtClean="0"/>
              <a:t>		: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ToT</a:t>
            </a:r>
            <a:r>
              <a:rPr lang="en-US" dirty="0" smtClean="0"/>
              <a:t> PPKSPS</a:t>
            </a:r>
          </a:p>
          <a:p>
            <a:pPr lvl="1"/>
            <a:r>
              <a:rPr lang="en-US" dirty="0" err="1" smtClean="0"/>
              <a:t>Lokasi</a:t>
            </a:r>
            <a:r>
              <a:rPr lang="en-US" dirty="0" smtClean="0"/>
              <a:t>		: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arahan</a:t>
            </a:r>
            <a:r>
              <a:rPr lang="en-US" dirty="0" smtClean="0"/>
              <a:t> DIPA/RKAKL</a:t>
            </a:r>
          </a:p>
          <a:p>
            <a:pPr lvl="1"/>
            <a:r>
              <a:rPr lang="en-US" dirty="0" err="1" smtClean="0"/>
              <a:t>Peserta</a:t>
            </a:r>
            <a:r>
              <a:rPr lang="en-US" dirty="0" smtClean="0"/>
              <a:t>		:</a:t>
            </a:r>
          </a:p>
          <a:p>
            <a:pPr lvl="2"/>
            <a:r>
              <a:rPr lang="en-US" dirty="0" smtClean="0"/>
              <a:t>7 </a:t>
            </a:r>
            <a:r>
              <a:rPr lang="en-US" dirty="0" err="1" smtClean="0"/>
              <a:t>Pengawas</a:t>
            </a:r>
            <a:r>
              <a:rPr lang="en-US" dirty="0" smtClean="0"/>
              <a:t> SMP per </a:t>
            </a:r>
            <a:r>
              <a:rPr lang="en-US" dirty="0" err="1" smtClean="0"/>
              <a:t>kab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rakortek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LPMP</a:t>
            </a:r>
          </a:p>
          <a:p>
            <a:pPr lvl="2"/>
            <a:r>
              <a:rPr lang="en-US" dirty="0" smtClean="0"/>
              <a:t>1 </a:t>
            </a:r>
            <a:r>
              <a:rPr lang="en-US" dirty="0" err="1" smtClean="0"/>
              <a:t>Pengawas</a:t>
            </a:r>
            <a:r>
              <a:rPr lang="en-US" dirty="0" smtClean="0"/>
              <a:t> MTs per </a:t>
            </a:r>
            <a:r>
              <a:rPr lang="en-US" dirty="0" err="1" smtClean="0"/>
              <a:t>kab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rakortek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 LPMP</a:t>
            </a:r>
            <a:endParaRPr lang="en-US" dirty="0"/>
          </a:p>
        </p:txBody>
      </p:sp>
      <p:pic>
        <p:nvPicPr>
          <p:cNvPr id="3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57875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7875"/>
            <a:ext cx="717098" cy="7170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8671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PPKSPS : SD &amp; SMP</a:t>
            </a:r>
            <a:endParaRPr lang="en-US" sz="32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305800" cy="449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PKB KS SD/MI</a:t>
            </a:r>
          </a:p>
          <a:p>
            <a:pPr lvl="1"/>
            <a:r>
              <a:rPr lang="en-US" sz="2400" dirty="0" err="1" smtClean="0"/>
              <a:t>Pelaksana</a:t>
            </a:r>
            <a:r>
              <a:rPr lang="en-US" sz="2400" dirty="0" smtClean="0"/>
              <a:t>	: LPMP &amp; LPPKS</a:t>
            </a:r>
          </a:p>
          <a:p>
            <a:pPr lvl="1"/>
            <a:r>
              <a:rPr lang="en-US" sz="2400" dirty="0" err="1" smtClean="0"/>
              <a:t>Waktu</a:t>
            </a:r>
            <a:r>
              <a:rPr lang="en-US" sz="2400" dirty="0" smtClean="0"/>
              <a:t>		: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 </a:t>
            </a:r>
            <a:r>
              <a:rPr lang="en-US" sz="2400" dirty="0" err="1" smtClean="0"/>
              <a:t>Pelatihan</a:t>
            </a:r>
            <a:r>
              <a:rPr lang="en-US" sz="2400" dirty="0" smtClean="0"/>
              <a:t> PPKSPS </a:t>
            </a:r>
            <a:r>
              <a:rPr lang="en-US" sz="2400" dirty="0" err="1" smtClean="0"/>
              <a:t>di</a:t>
            </a:r>
            <a:r>
              <a:rPr lang="en-US" sz="2400" dirty="0" smtClean="0"/>
              <a:t> LPMP/  </a:t>
            </a:r>
          </a:p>
          <a:p>
            <a:pPr lvl="1"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                    </a:t>
            </a:r>
            <a:r>
              <a:rPr lang="en-US" sz="2400" dirty="0" smtClean="0"/>
              <a:t>LPPKS</a:t>
            </a:r>
          </a:p>
          <a:p>
            <a:pPr lvl="1"/>
            <a:r>
              <a:rPr lang="en-US" sz="2400" dirty="0" err="1" smtClean="0"/>
              <a:t>Lokasi</a:t>
            </a:r>
            <a:r>
              <a:rPr lang="en-US" sz="2400" dirty="0" smtClean="0"/>
              <a:t>		: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arahan</a:t>
            </a:r>
            <a:r>
              <a:rPr lang="en-US" sz="2400" dirty="0" smtClean="0"/>
              <a:t> DIPA/RKAKL</a:t>
            </a:r>
          </a:p>
          <a:p>
            <a:pPr lvl="1"/>
            <a:r>
              <a:rPr lang="en-US" sz="2400" dirty="0" err="1" smtClean="0"/>
              <a:t>Pendekatan</a:t>
            </a:r>
            <a:r>
              <a:rPr lang="en-US" sz="2400" dirty="0" smtClean="0"/>
              <a:t>	: In 1 – On – In 2</a:t>
            </a:r>
          </a:p>
          <a:p>
            <a:pPr lvl="1"/>
            <a:r>
              <a:rPr lang="en-US" sz="2400" dirty="0" err="1" smtClean="0"/>
              <a:t>Peserta</a:t>
            </a:r>
            <a:r>
              <a:rPr lang="en-US" sz="2400" dirty="0" smtClean="0"/>
              <a:t> per </a:t>
            </a:r>
            <a:r>
              <a:rPr lang="en-US" sz="2400" dirty="0" err="1" smtClean="0"/>
              <a:t>Kls</a:t>
            </a:r>
            <a:r>
              <a:rPr lang="en-US" sz="2400" dirty="0" smtClean="0"/>
              <a:t>	:</a:t>
            </a:r>
          </a:p>
          <a:p>
            <a:pPr lvl="2"/>
            <a:r>
              <a:rPr lang="en-US" sz="2000" dirty="0" smtClean="0"/>
              <a:t>In 1 </a:t>
            </a:r>
            <a:r>
              <a:rPr lang="en-US" sz="2000" dirty="0" smtClean="0">
                <a:sym typeface="Wingdings" pitchFamily="2" charset="2"/>
              </a:rPr>
              <a:t> 48 </a:t>
            </a:r>
            <a:r>
              <a:rPr lang="en-US" sz="2000" dirty="0" err="1" smtClean="0">
                <a:sym typeface="Wingdings" pitchFamily="2" charset="2"/>
              </a:rPr>
              <a:t>peserta</a:t>
            </a:r>
            <a:r>
              <a:rPr lang="en-US" sz="2000" dirty="0" smtClean="0">
                <a:sym typeface="Wingdings" pitchFamily="2" charset="2"/>
              </a:rPr>
              <a:t> (8 </a:t>
            </a:r>
            <a:r>
              <a:rPr lang="en-US" sz="2000" dirty="0" err="1" smtClean="0">
                <a:sym typeface="Wingdings" pitchFamily="2" charset="2"/>
              </a:rPr>
              <a:t>pengawas</a:t>
            </a:r>
            <a:r>
              <a:rPr lang="en-US" sz="2000" dirty="0" smtClean="0">
                <a:sym typeface="Wingdings" pitchFamily="2" charset="2"/>
              </a:rPr>
              <a:t> SD/MI, 40 </a:t>
            </a:r>
            <a:r>
              <a:rPr lang="en-US" sz="2000" dirty="0" err="1" smtClean="0">
                <a:sym typeface="Wingdings" pitchFamily="2" charset="2"/>
              </a:rPr>
              <a:t>Kepala</a:t>
            </a:r>
            <a:r>
              <a:rPr lang="en-US" sz="2000" dirty="0" smtClean="0">
                <a:sym typeface="Wingdings" pitchFamily="2" charset="2"/>
              </a:rPr>
              <a:t> SD/MI)</a:t>
            </a:r>
          </a:p>
          <a:p>
            <a:pPr lvl="2"/>
            <a:r>
              <a:rPr lang="en-US" sz="2000" dirty="0" smtClean="0">
                <a:sym typeface="Wingdings" pitchFamily="2" charset="2"/>
              </a:rPr>
              <a:t>On   40 </a:t>
            </a:r>
            <a:r>
              <a:rPr lang="en-US" sz="2000" dirty="0" err="1" smtClean="0">
                <a:sym typeface="Wingdings" pitchFamily="2" charset="2"/>
              </a:rPr>
              <a:t>peserta</a:t>
            </a:r>
            <a:r>
              <a:rPr lang="en-US" sz="2000" dirty="0" smtClean="0">
                <a:sym typeface="Wingdings" pitchFamily="2" charset="2"/>
              </a:rPr>
              <a:t> (</a:t>
            </a:r>
            <a:r>
              <a:rPr lang="en-US" sz="2000" dirty="0" err="1" smtClean="0">
                <a:sym typeface="Wingdings" pitchFamily="2" charset="2"/>
              </a:rPr>
              <a:t>kepala</a:t>
            </a:r>
            <a:r>
              <a:rPr lang="en-US" sz="2000" dirty="0" smtClean="0">
                <a:sym typeface="Wingdings" pitchFamily="2" charset="2"/>
              </a:rPr>
              <a:t> SD/MI)</a:t>
            </a:r>
          </a:p>
          <a:p>
            <a:pPr lvl="2"/>
            <a:r>
              <a:rPr lang="en-US" sz="2000" dirty="0" smtClean="0">
                <a:sym typeface="Wingdings" pitchFamily="2" charset="2"/>
              </a:rPr>
              <a:t>In 2  48 </a:t>
            </a:r>
            <a:r>
              <a:rPr lang="en-US" sz="2000" dirty="0" err="1" smtClean="0">
                <a:sym typeface="Wingdings" pitchFamily="2" charset="2"/>
              </a:rPr>
              <a:t>Peserta</a:t>
            </a:r>
            <a:r>
              <a:rPr lang="en-US" sz="2000" dirty="0" smtClean="0">
                <a:sym typeface="Wingdings" pitchFamily="2" charset="2"/>
              </a:rPr>
              <a:t> (</a:t>
            </a:r>
            <a:r>
              <a:rPr lang="en-US" sz="2000" dirty="0" smtClean="0">
                <a:sym typeface="Wingdings" pitchFamily="2" charset="2"/>
              </a:rPr>
              <a:t>8 </a:t>
            </a:r>
            <a:r>
              <a:rPr lang="en-US" sz="2000" dirty="0" err="1" smtClean="0">
                <a:sym typeface="Wingdings" pitchFamily="2" charset="2"/>
              </a:rPr>
              <a:t>pengawas</a:t>
            </a:r>
            <a:r>
              <a:rPr lang="en-US" sz="2000" dirty="0" smtClean="0">
                <a:sym typeface="Wingdings" pitchFamily="2" charset="2"/>
              </a:rPr>
              <a:t> SD/MI, 40 </a:t>
            </a:r>
            <a:r>
              <a:rPr lang="en-US" sz="2000" dirty="0" err="1" smtClean="0">
                <a:sym typeface="Wingdings" pitchFamily="2" charset="2"/>
              </a:rPr>
              <a:t>Kepala</a:t>
            </a:r>
            <a:r>
              <a:rPr lang="en-US" sz="2000" dirty="0" smtClean="0">
                <a:sym typeface="Wingdings" pitchFamily="2" charset="2"/>
              </a:rPr>
              <a:t> SD/MI)</a:t>
            </a:r>
            <a:endParaRPr lang="en-US" sz="2000" dirty="0" smtClean="0"/>
          </a:p>
          <a:p>
            <a:pPr lvl="1"/>
            <a:endParaRPr lang="en-US" sz="2400" dirty="0" smtClean="0"/>
          </a:p>
        </p:txBody>
      </p:sp>
      <p:pic>
        <p:nvPicPr>
          <p:cNvPr id="3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57875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7875"/>
            <a:ext cx="717098" cy="7170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86712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PKB : SD &amp; SMP</a:t>
            </a:r>
            <a:endParaRPr lang="en-US" sz="28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PKB KS SMP/MTs</a:t>
            </a:r>
          </a:p>
          <a:p>
            <a:pPr lvl="1"/>
            <a:r>
              <a:rPr lang="en-US" sz="2400" dirty="0" err="1" smtClean="0"/>
              <a:t>Pelaksana</a:t>
            </a:r>
            <a:r>
              <a:rPr lang="en-US" sz="2400" dirty="0" smtClean="0"/>
              <a:t>	: PPPPTK</a:t>
            </a:r>
          </a:p>
          <a:p>
            <a:pPr lvl="1"/>
            <a:r>
              <a:rPr lang="en-US" sz="2400" dirty="0" err="1" smtClean="0"/>
              <a:t>Waktu</a:t>
            </a:r>
            <a:r>
              <a:rPr lang="en-US" sz="2400" dirty="0" smtClean="0"/>
              <a:t>		: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 </a:t>
            </a:r>
            <a:r>
              <a:rPr lang="en-US" sz="2400" dirty="0" err="1" smtClean="0"/>
              <a:t>Pelatihan</a:t>
            </a:r>
            <a:r>
              <a:rPr lang="en-US" sz="2400" dirty="0" smtClean="0"/>
              <a:t> PPKSPS </a:t>
            </a:r>
            <a:r>
              <a:rPr lang="en-US" sz="2400" dirty="0" err="1" smtClean="0"/>
              <a:t>di</a:t>
            </a:r>
            <a:r>
              <a:rPr lang="en-US" sz="2400" dirty="0" smtClean="0"/>
              <a:t>  </a:t>
            </a:r>
          </a:p>
          <a:p>
            <a:pPr lvl="1"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                   </a:t>
            </a:r>
            <a:r>
              <a:rPr lang="en-US" sz="2400" dirty="0" smtClean="0"/>
              <a:t>PPPPTK</a:t>
            </a:r>
          </a:p>
          <a:p>
            <a:pPr lvl="1"/>
            <a:r>
              <a:rPr lang="en-US" sz="2400" dirty="0" err="1" smtClean="0"/>
              <a:t>Lokasi</a:t>
            </a:r>
            <a:r>
              <a:rPr lang="en-US" sz="2400" dirty="0" smtClean="0"/>
              <a:t>		: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arahan</a:t>
            </a:r>
            <a:r>
              <a:rPr lang="en-US" sz="2400" dirty="0" smtClean="0"/>
              <a:t> DIPA/RKAKL</a:t>
            </a:r>
          </a:p>
          <a:p>
            <a:pPr lvl="1"/>
            <a:r>
              <a:rPr lang="en-US" sz="2400" dirty="0" err="1" smtClean="0"/>
              <a:t>Pendekatan</a:t>
            </a:r>
            <a:r>
              <a:rPr lang="en-US" sz="2400" dirty="0" smtClean="0"/>
              <a:t>	: In 1 – On – In 2</a:t>
            </a:r>
          </a:p>
          <a:p>
            <a:pPr lvl="1"/>
            <a:r>
              <a:rPr lang="en-US" sz="2400" dirty="0" err="1" smtClean="0"/>
              <a:t>Peserta</a:t>
            </a:r>
            <a:r>
              <a:rPr lang="en-US" sz="2400" dirty="0" smtClean="0"/>
              <a:t>	per </a:t>
            </a:r>
            <a:r>
              <a:rPr lang="en-US" sz="2400" dirty="0" err="1" smtClean="0"/>
              <a:t>K</a:t>
            </a:r>
            <a:r>
              <a:rPr lang="en-US" sz="2400" dirty="0" err="1" smtClean="0"/>
              <a:t>ls</a:t>
            </a:r>
            <a:r>
              <a:rPr lang="en-US" sz="2400" dirty="0" smtClean="0"/>
              <a:t>	:</a:t>
            </a:r>
          </a:p>
          <a:p>
            <a:pPr lvl="2"/>
            <a:r>
              <a:rPr lang="en-US" sz="2000" dirty="0" smtClean="0"/>
              <a:t>In 1 </a:t>
            </a:r>
            <a:r>
              <a:rPr lang="en-US" sz="2000" dirty="0" smtClean="0">
                <a:sym typeface="Wingdings" pitchFamily="2" charset="2"/>
              </a:rPr>
              <a:t> 48 </a:t>
            </a:r>
            <a:r>
              <a:rPr lang="en-US" sz="2000" dirty="0" err="1" smtClean="0">
                <a:sym typeface="Wingdings" pitchFamily="2" charset="2"/>
              </a:rPr>
              <a:t>peserta</a:t>
            </a:r>
            <a:r>
              <a:rPr lang="en-US" sz="2000" dirty="0" smtClean="0">
                <a:sym typeface="Wingdings" pitchFamily="2" charset="2"/>
              </a:rPr>
              <a:t> (8 </a:t>
            </a:r>
            <a:r>
              <a:rPr lang="en-US" sz="2000" dirty="0" err="1" smtClean="0">
                <a:sym typeface="Wingdings" pitchFamily="2" charset="2"/>
              </a:rPr>
              <a:t>pengawas</a:t>
            </a:r>
            <a:r>
              <a:rPr lang="en-US" sz="2000" dirty="0" smtClean="0">
                <a:sym typeface="Wingdings" pitchFamily="2" charset="2"/>
              </a:rPr>
              <a:t> SD/MI, 40 </a:t>
            </a:r>
            <a:r>
              <a:rPr lang="en-US" sz="2000" dirty="0" err="1" smtClean="0">
                <a:sym typeface="Wingdings" pitchFamily="2" charset="2"/>
              </a:rPr>
              <a:t>Kepala</a:t>
            </a:r>
            <a:r>
              <a:rPr lang="en-US" sz="2000" dirty="0" smtClean="0">
                <a:sym typeface="Wingdings" pitchFamily="2" charset="2"/>
              </a:rPr>
              <a:t> SD/MI)</a:t>
            </a:r>
          </a:p>
          <a:p>
            <a:pPr lvl="2"/>
            <a:r>
              <a:rPr lang="en-US" sz="2000" dirty="0" smtClean="0">
                <a:sym typeface="Wingdings" pitchFamily="2" charset="2"/>
              </a:rPr>
              <a:t>On   40 </a:t>
            </a:r>
            <a:r>
              <a:rPr lang="en-US" sz="2000" dirty="0" err="1" smtClean="0">
                <a:sym typeface="Wingdings" pitchFamily="2" charset="2"/>
              </a:rPr>
              <a:t>peserta</a:t>
            </a:r>
            <a:r>
              <a:rPr lang="en-US" sz="2000" dirty="0" smtClean="0">
                <a:sym typeface="Wingdings" pitchFamily="2" charset="2"/>
              </a:rPr>
              <a:t> (</a:t>
            </a:r>
            <a:r>
              <a:rPr lang="en-US" sz="2000" dirty="0" err="1" smtClean="0">
                <a:sym typeface="Wingdings" pitchFamily="2" charset="2"/>
              </a:rPr>
              <a:t>kepala</a:t>
            </a:r>
            <a:r>
              <a:rPr lang="en-US" sz="2000" dirty="0" smtClean="0">
                <a:sym typeface="Wingdings" pitchFamily="2" charset="2"/>
              </a:rPr>
              <a:t> SD/MI)</a:t>
            </a:r>
          </a:p>
          <a:p>
            <a:pPr lvl="2"/>
            <a:r>
              <a:rPr lang="en-US" sz="2000" dirty="0" smtClean="0">
                <a:sym typeface="Wingdings" pitchFamily="2" charset="2"/>
              </a:rPr>
              <a:t>In 2  48 </a:t>
            </a:r>
            <a:r>
              <a:rPr lang="en-US" sz="2000" dirty="0" err="1" smtClean="0">
                <a:sym typeface="Wingdings" pitchFamily="2" charset="2"/>
              </a:rPr>
              <a:t>Peserta</a:t>
            </a:r>
            <a:r>
              <a:rPr lang="en-US" sz="2000" dirty="0" smtClean="0">
                <a:sym typeface="Wingdings" pitchFamily="2" charset="2"/>
              </a:rPr>
              <a:t> (</a:t>
            </a:r>
            <a:r>
              <a:rPr lang="en-US" sz="2000" dirty="0" smtClean="0">
                <a:sym typeface="Wingdings" pitchFamily="2" charset="2"/>
              </a:rPr>
              <a:t>8 </a:t>
            </a:r>
            <a:r>
              <a:rPr lang="en-US" sz="2000" dirty="0" err="1" smtClean="0">
                <a:sym typeface="Wingdings" pitchFamily="2" charset="2"/>
              </a:rPr>
              <a:t>pengawas</a:t>
            </a:r>
            <a:r>
              <a:rPr lang="en-US" sz="2000" dirty="0" smtClean="0">
                <a:sym typeface="Wingdings" pitchFamily="2" charset="2"/>
              </a:rPr>
              <a:t> SD/MI, 40 </a:t>
            </a:r>
            <a:r>
              <a:rPr lang="en-US" sz="2000" dirty="0" err="1" smtClean="0">
                <a:sym typeface="Wingdings" pitchFamily="2" charset="2"/>
              </a:rPr>
              <a:t>Kepala</a:t>
            </a:r>
            <a:r>
              <a:rPr lang="en-US" sz="2000" dirty="0" smtClean="0">
                <a:sym typeface="Wingdings" pitchFamily="2" charset="2"/>
              </a:rPr>
              <a:t> SD/MI)</a:t>
            </a:r>
            <a:endParaRPr lang="en-US" sz="2000" dirty="0" smtClean="0"/>
          </a:p>
          <a:p>
            <a:pPr lvl="1"/>
            <a:endParaRPr lang="en-US" sz="2400" dirty="0" smtClean="0"/>
          </a:p>
        </p:txBody>
      </p:sp>
      <p:pic>
        <p:nvPicPr>
          <p:cNvPr id="3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57875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7875"/>
            <a:ext cx="717098" cy="7170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86712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PKB : SD &amp; SMP</a:t>
            </a:r>
            <a:endParaRPr 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 bwMode="auto">
          <a:xfrm>
            <a:off x="457200" y="8905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altLang="en-US" sz="3200" b="1">
                <a:latin typeface="Calibri" pitchFamily="34" charset="0"/>
              </a:rPr>
              <a:t>RENSTRA KEMDIKBUD dengan ProDEP (1)</a:t>
            </a: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8313" y="2244725"/>
            <a:ext cx="7704137" cy="44973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0563" indent="-690563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ST1.2 </a:t>
            </a:r>
            <a:r>
              <a:rPr lang="en-US" sz="2000" dirty="0" err="1" smtClean="0"/>
              <a:t>Penyediaan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satuan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berkompeten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merata</a:t>
            </a:r>
            <a:r>
              <a:rPr lang="en-US" sz="2000" dirty="0" smtClean="0"/>
              <a:t> di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propinsi</a:t>
            </a:r>
            <a:r>
              <a:rPr lang="en-US" sz="2000" dirty="0" smtClean="0"/>
              <a:t>, </a:t>
            </a:r>
            <a:r>
              <a:rPr lang="en-US" sz="2000" dirty="0" err="1" smtClean="0"/>
              <a:t>kabupaten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endParaRPr lang="en-US" sz="2000" dirty="0" smtClean="0"/>
          </a:p>
          <a:p>
            <a:pPr marL="690563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err="1" smtClean="0"/>
              <a:t>Arah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kebijakan</a:t>
            </a:r>
            <a:r>
              <a:rPr lang="en-US" sz="2000" b="1" dirty="0" smtClean="0"/>
              <a:t>:</a:t>
            </a:r>
          </a:p>
          <a:p>
            <a:pPr marL="690563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Pemberdayaan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KS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PS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dengan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menyelenggarakan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diklat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manajemen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kepemimpinan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berkualitas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untuk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KS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diklat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pengawasan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berkualitas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bagi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PS</a:t>
            </a:r>
          </a:p>
          <a:p>
            <a:pPr marL="690563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IKU &amp; IKK BPSDMPK &amp; PMP :</a:t>
            </a:r>
          </a:p>
          <a:p>
            <a:pPr marL="3252788" indent="-2562225" algn="just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2976563" algn="l"/>
              </a:tabLst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IKK 9.3.6 – 9.3.10 : </a:t>
            </a:r>
            <a:r>
              <a:rPr lang="en-US" sz="2000" dirty="0" err="1" smtClean="0">
                <a:solidFill>
                  <a:srgbClr val="002060"/>
                </a:solidFill>
              </a:rPr>
              <a:t>Persentase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kepala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sekolah</a:t>
            </a:r>
            <a:r>
              <a:rPr lang="en-US" sz="2000" dirty="0" smtClean="0">
                <a:solidFill>
                  <a:srgbClr val="002060"/>
                </a:solidFill>
              </a:rPr>
              <a:t> yang </a:t>
            </a:r>
            <a:r>
              <a:rPr lang="en-US" sz="2000" dirty="0" err="1" smtClean="0">
                <a:solidFill>
                  <a:srgbClr val="002060"/>
                </a:solidFill>
              </a:rPr>
              <a:t>telah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meningkat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kompetensi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profesionalismenya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062163" indent="-13716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IKK 9.3. 11:  </a:t>
            </a:r>
            <a:r>
              <a:rPr lang="en-US" sz="2000" dirty="0" err="1" smtClean="0">
                <a:solidFill>
                  <a:srgbClr val="002060"/>
                </a:solidFill>
              </a:rPr>
              <a:t>Persentase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pengawas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sekolah</a:t>
            </a:r>
            <a:r>
              <a:rPr lang="en-US" sz="2000" dirty="0" smtClean="0">
                <a:solidFill>
                  <a:srgbClr val="002060"/>
                </a:solidFill>
              </a:rPr>
              <a:t> yang </a:t>
            </a:r>
            <a:r>
              <a:rPr lang="en-US" sz="2000" dirty="0" err="1" smtClean="0">
                <a:solidFill>
                  <a:srgbClr val="002060"/>
                </a:solidFill>
              </a:rPr>
              <a:t>telah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meningkat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kompetensi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profesionalismenya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1998663" indent="-13081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IKK 9.3.12 : </a:t>
            </a:r>
            <a:r>
              <a:rPr lang="en-US" sz="2000" dirty="0" err="1" smtClean="0">
                <a:solidFill>
                  <a:srgbClr val="002060"/>
                </a:solidFill>
              </a:rPr>
              <a:t>Jumlah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calon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kepala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sekolah</a:t>
            </a:r>
            <a:r>
              <a:rPr lang="en-US" sz="2000" dirty="0" smtClean="0">
                <a:solidFill>
                  <a:srgbClr val="002060"/>
                </a:solidFill>
              </a:rPr>
              <a:t> yang </a:t>
            </a:r>
            <a:r>
              <a:rPr lang="en-US" sz="2000" dirty="0" err="1" smtClean="0">
                <a:solidFill>
                  <a:srgbClr val="002060"/>
                </a:solidFill>
              </a:rPr>
              <a:t>telah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mengikuti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diklat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manajemen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sekolah</a:t>
            </a:r>
            <a:r>
              <a:rPr lang="en-US" sz="2000" dirty="0" smtClean="0">
                <a:solidFill>
                  <a:srgbClr val="002060"/>
                </a:solidFill>
              </a:rPr>
              <a:t> yang </a:t>
            </a:r>
            <a:r>
              <a:rPr lang="en-US" sz="2000" dirty="0" err="1" smtClean="0">
                <a:solidFill>
                  <a:srgbClr val="002060"/>
                </a:solidFill>
              </a:rPr>
              <a:t>terakreditasi</a:t>
            </a: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6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717098" cy="717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 bwMode="auto">
          <a:xfrm>
            <a:off x="395288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altLang="en-US" sz="3200" b="1">
                <a:latin typeface="Calibri" pitchFamily="34" charset="0"/>
              </a:rPr>
              <a:t>RENSTRA KEMDIKBUD dengan ProDEP (2)</a:t>
            </a: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8313" y="1909763"/>
            <a:ext cx="8135937" cy="2493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0563" indent="-690563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err="1" smtClean="0"/>
              <a:t>IKU</a:t>
            </a:r>
            <a:r>
              <a:rPr lang="en-US" sz="2000" b="1" dirty="0" smtClean="0"/>
              <a:t> &amp; </a:t>
            </a:r>
            <a:r>
              <a:rPr lang="en-US" sz="2000" b="1" dirty="0" err="1" smtClean="0"/>
              <a:t>IKK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BPSDMPK</a:t>
            </a:r>
            <a:r>
              <a:rPr lang="en-US" sz="2000" b="1" dirty="0" smtClean="0"/>
              <a:t> &amp; </a:t>
            </a:r>
            <a:r>
              <a:rPr lang="en-US" sz="2000" b="1" dirty="0" err="1" smtClean="0"/>
              <a:t>PMP</a:t>
            </a:r>
            <a:r>
              <a:rPr lang="en-US" sz="2000" b="1" dirty="0" smtClean="0"/>
              <a:t> :</a:t>
            </a:r>
          </a:p>
          <a:p>
            <a:pPr marL="2286000" indent="-22860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err="1" smtClean="0">
                <a:solidFill>
                  <a:srgbClr val="00B050"/>
                </a:solidFill>
              </a:rPr>
              <a:t>IKK</a:t>
            </a:r>
            <a:r>
              <a:rPr lang="en-US" sz="2000" dirty="0" smtClean="0">
                <a:solidFill>
                  <a:srgbClr val="00B050"/>
                </a:solidFill>
              </a:rPr>
              <a:t> 9.3.6 – 9.3.10 : </a:t>
            </a:r>
            <a:r>
              <a:rPr lang="en-US" sz="2000" dirty="0" err="1" smtClean="0">
                <a:solidFill>
                  <a:srgbClr val="00B050"/>
                </a:solidFill>
              </a:rPr>
              <a:t>Persentase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kepala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sekolah</a:t>
            </a:r>
            <a:r>
              <a:rPr lang="en-US" sz="2000" dirty="0" smtClean="0">
                <a:solidFill>
                  <a:srgbClr val="00B050"/>
                </a:solidFill>
              </a:rPr>
              <a:t> yang </a:t>
            </a:r>
            <a:r>
              <a:rPr lang="en-US" sz="2000" dirty="0" err="1" smtClean="0">
                <a:solidFill>
                  <a:srgbClr val="00B050"/>
                </a:solidFill>
              </a:rPr>
              <a:t>telah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meningkat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kompetensi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dan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profesionalismenya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1254125" indent="-1254125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err="1" smtClean="0">
                <a:solidFill>
                  <a:srgbClr val="00B050"/>
                </a:solidFill>
              </a:rPr>
              <a:t>IKK</a:t>
            </a:r>
            <a:r>
              <a:rPr lang="en-US" sz="2000" dirty="0" smtClean="0">
                <a:solidFill>
                  <a:srgbClr val="00B050"/>
                </a:solidFill>
              </a:rPr>
              <a:t> 9.3.11 : </a:t>
            </a:r>
            <a:r>
              <a:rPr lang="en-US" sz="2000" dirty="0" err="1" smtClean="0">
                <a:solidFill>
                  <a:srgbClr val="00B050"/>
                </a:solidFill>
              </a:rPr>
              <a:t>Persentase</a:t>
            </a:r>
            <a:r>
              <a:rPr lang="en-US" sz="2000" dirty="0" smtClean="0">
                <a:solidFill>
                  <a:srgbClr val="00B050"/>
                </a:solidFill>
              </a:rPr>
              <a:t> pengawas </a:t>
            </a:r>
            <a:r>
              <a:rPr lang="en-US" sz="2000" dirty="0" err="1" smtClean="0">
                <a:solidFill>
                  <a:srgbClr val="00B050"/>
                </a:solidFill>
              </a:rPr>
              <a:t>sekolah</a:t>
            </a:r>
            <a:r>
              <a:rPr lang="en-US" sz="2000" dirty="0" smtClean="0">
                <a:solidFill>
                  <a:srgbClr val="00B050"/>
                </a:solidFill>
              </a:rPr>
              <a:t> yang </a:t>
            </a:r>
            <a:r>
              <a:rPr lang="en-US" sz="2000" dirty="0" err="1" smtClean="0">
                <a:solidFill>
                  <a:srgbClr val="00B050"/>
                </a:solidFill>
              </a:rPr>
              <a:t>telah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meningkat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kompetensi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dan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profesionalismenya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1371600" indent="-13716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err="1" smtClean="0">
                <a:solidFill>
                  <a:srgbClr val="00B050"/>
                </a:solidFill>
              </a:rPr>
              <a:t>IKK</a:t>
            </a:r>
            <a:r>
              <a:rPr lang="en-US" sz="2000" dirty="0" smtClean="0">
                <a:solidFill>
                  <a:srgbClr val="00B050"/>
                </a:solidFill>
              </a:rPr>
              <a:t> 9.3.12: </a:t>
            </a:r>
            <a:r>
              <a:rPr lang="en-US" sz="2000" dirty="0" err="1" smtClean="0">
                <a:solidFill>
                  <a:srgbClr val="00B050"/>
                </a:solidFill>
              </a:rPr>
              <a:t>Jumlah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calon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kepala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sekolah</a:t>
            </a:r>
            <a:r>
              <a:rPr lang="en-US" sz="2000" dirty="0" smtClean="0">
                <a:solidFill>
                  <a:srgbClr val="00B050"/>
                </a:solidFill>
              </a:rPr>
              <a:t> yang </a:t>
            </a:r>
            <a:r>
              <a:rPr lang="en-US" sz="2000" dirty="0" err="1" smtClean="0">
                <a:solidFill>
                  <a:srgbClr val="00B050"/>
                </a:solidFill>
              </a:rPr>
              <a:t>telah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mengikuti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diklat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manajemen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sekolah</a:t>
            </a:r>
            <a:r>
              <a:rPr lang="en-US" sz="2000" dirty="0" smtClean="0">
                <a:solidFill>
                  <a:srgbClr val="00B050"/>
                </a:solidFill>
              </a:rPr>
              <a:t> yang </a:t>
            </a:r>
            <a:r>
              <a:rPr lang="en-US" sz="2000" dirty="0" err="1" smtClean="0">
                <a:solidFill>
                  <a:srgbClr val="00B050"/>
                </a:solidFill>
              </a:rPr>
              <a:t>terakreditasi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Up-Down Arrow 5"/>
          <p:cNvSpPr/>
          <p:nvPr/>
        </p:nvSpPr>
        <p:spPr>
          <a:xfrm>
            <a:off x="4283968" y="4548261"/>
            <a:ext cx="576064" cy="936104"/>
          </a:xfrm>
          <a:prstGeom prst="up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Content Placeholder 6"/>
          <p:cNvSpPr txBox="1">
            <a:spLocks/>
          </p:cNvSpPr>
          <p:nvPr/>
        </p:nvSpPr>
        <p:spPr bwMode="auto">
          <a:xfrm>
            <a:off x="0" y="5556250"/>
            <a:ext cx="9144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AU" altLang="en-US" sz="2000" b="1">
                <a:latin typeface="Calibri" pitchFamily="34" charset="0"/>
              </a:rPr>
              <a:t>ProDEP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AU" altLang="en-US" sz="2000">
                <a:latin typeface="Calibri" pitchFamily="34" charset="0"/>
              </a:rPr>
              <a:t>memperbaiki/meningkatkan mutu kepemimpinan dan pengelolaan sekolah dan madrasah</a:t>
            </a:r>
            <a:endParaRPr lang="en-US" altLang="en-US" sz="2000">
              <a:latin typeface="Calibri" pitchFamily="34" charset="0"/>
            </a:endParaRPr>
          </a:p>
        </p:txBody>
      </p:sp>
      <p:pic>
        <p:nvPicPr>
          <p:cNvPr id="10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717098" cy="717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836613"/>
            <a:ext cx="8218488" cy="5545137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AU" b="1" dirty="0" err="1" smtClean="0"/>
              <a:t>KEMITRAAN</a:t>
            </a:r>
            <a:r>
              <a:rPr lang="en-AU" b="1" dirty="0" smtClean="0"/>
              <a:t> PENDIDIKAN</a:t>
            </a:r>
          </a:p>
          <a:p>
            <a:pPr eaLnBrk="1" hangingPunct="1">
              <a:defRPr/>
            </a:pPr>
            <a:r>
              <a:rPr lang="en-US" sz="2800" dirty="0"/>
              <a:t>Dana </a:t>
            </a:r>
            <a:r>
              <a:rPr lang="en-US" sz="2800" dirty="0" err="1"/>
              <a:t>hibah</a:t>
            </a:r>
            <a:r>
              <a:rPr lang="en-US" sz="2800" dirty="0"/>
              <a:t> </a:t>
            </a:r>
            <a:r>
              <a:rPr lang="en-US" sz="2800" dirty="0" err="1"/>
              <a:t>sebesar</a:t>
            </a:r>
            <a:r>
              <a:rPr lang="en-US" sz="2800" dirty="0"/>
              <a:t> lima </a:t>
            </a:r>
            <a:r>
              <a:rPr lang="en-US" sz="2800" dirty="0" err="1"/>
              <a:t>ratus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puluh</a:t>
            </a:r>
            <a:r>
              <a:rPr lang="en-US" sz="2800" dirty="0"/>
              <a:t> </a:t>
            </a:r>
            <a:r>
              <a:rPr lang="en-US" sz="2800" dirty="0" err="1"/>
              <a:t>empat</a:t>
            </a:r>
            <a:r>
              <a:rPr lang="en-US" sz="2800" dirty="0"/>
              <a:t> </a:t>
            </a:r>
            <a:r>
              <a:rPr lang="en-US" sz="2800" dirty="0" err="1"/>
              <a:t>juta</a:t>
            </a:r>
            <a:r>
              <a:rPr lang="en-US" sz="2800" dirty="0"/>
              <a:t> dollar Australia (</a:t>
            </a:r>
            <a:r>
              <a:rPr lang="en-US" sz="2800" dirty="0" err="1"/>
              <a:t>Aus</a:t>
            </a:r>
            <a:r>
              <a:rPr lang="en-US" sz="2800" dirty="0"/>
              <a:t> $ 524.000.000)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Kemitraan</a:t>
            </a:r>
            <a:r>
              <a:rPr lang="en-US" sz="2800" dirty="0"/>
              <a:t> Pendidikan </a:t>
            </a:r>
            <a:r>
              <a:rPr lang="en-US" sz="2800" dirty="0" err="1"/>
              <a:t>bertujuan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Indonesia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prioritas-prioritas</a:t>
            </a:r>
            <a:r>
              <a:rPr lang="en-US" sz="2800" dirty="0"/>
              <a:t> </a:t>
            </a:r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Strategis</a:t>
            </a:r>
            <a:r>
              <a:rPr lang="en-US" sz="2800" dirty="0"/>
              <a:t> Pendidikan (RENSTRA) </a:t>
            </a:r>
            <a:r>
              <a:rPr lang="en-US" sz="2800" dirty="0" err="1"/>
              <a:t>periode</a:t>
            </a:r>
            <a:r>
              <a:rPr lang="en-US" sz="2800" dirty="0"/>
              <a:t> 2010-2014</a:t>
            </a:r>
            <a:r>
              <a:rPr lang="en-US" sz="2800" dirty="0" smtClean="0"/>
              <a:t>.</a:t>
            </a:r>
          </a:p>
          <a:p>
            <a:pPr eaLnBrk="1" hangingPunct="1">
              <a:defRPr/>
            </a:pPr>
            <a:r>
              <a:rPr lang="id-ID" sz="2800" dirty="0"/>
              <a:t>ProDEP akan dilaksanakan dari tahun 2013 hingga 2016 dan memiliki anggaran hingga sebesar Seratus Sepuluh Juta Dolar Australia (Aus $ 110.000.000).</a:t>
            </a:r>
            <a:endParaRPr lang="en-AU" sz="2800" dirty="0"/>
          </a:p>
          <a:p>
            <a:pPr eaLnBrk="1" hangingPunct="1">
              <a:defRPr/>
            </a:pPr>
            <a:endParaRPr lang="en-AU" sz="2800" dirty="0"/>
          </a:p>
        </p:txBody>
      </p:sp>
      <p:pic>
        <p:nvPicPr>
          <p:cNvPr id="5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717098" cy="717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908050"/>
            <a:ext cx="8229600" cy="51879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AU" b="1" smtClean="0"/>
              <a:t>KEMITRAAN PENDIDIKAN</a:t>
            </a:r>
          </a:p>
          <a:p>
            <a:pPr marL="0" indent="0" eaLnBrk="1" hangingPunct="1">
              <a:buFont typeface="Arial" charset="0"/>
              <a:buNone/>
            </a:pPr>
            <a:endParaRPr lang="en-US" sz="2800" smtClean="0"/>
          </a:p>
          <a:p>
            <a:pPr marL="0" indent="0" eaLnBrk="1" hangingPunct="1">
              <a:buFont typeface="Arial" charset="0"/>
              <a:buNone/>
            </a:pPr>
            <a:r>
              <a:rPr lang="en-US" sz="2800" smtClean="0"/>
              <a:t>Kemitraan Pendidikan terdiri dari empat komponen: </a:t>
            </a:r>
            <a:endParaRPr lang="en-AU" sz="2800" smtClean="0"/>
          </a:p>
          <a:p>
            <a:pPr lvl="1" eaLnBrk="1" hangingPunct="1"/>
            <a:r>
              <a:rPr lang="en-US" smtClean="0"/>
              <a:t>Komponen 1: Pembangunan dan/atau perluasan sekolah menengah pertama</a:t>
            </a:r>
            <a:endParaRPr lang="en-AU" smtClean="0"/>
          </a:p>
          <a:p>
            <a:pPr lvl="1" eaLnBrk="1" hangingPunct="1"/>
            <a:r>
              <a:rPr lang="en-US" smtClean="0"/>
              <a:t>Komponen 2: Pengelolaan sekolah dan kabupaten/kota – Mutu Pendidikan</a:t>
            </a:r>
            <a:endParaRPr lang="en-AU" smtClean="0"/>
          </a:p>
          <a:p>
            <a:pPr lvl="1" eaLnBrk="1" hangingPunct="1"/>
            <a:r>
              <a:rPr lang="en-US" smtClean="0"/>
              <a:t>Komponen 3: Akreditasi Madrasah</a:t>
            </a:r>
            <a:endParaRPr lang="en-AU" smtClean="0"/>
          </a:p>
          <a:p>
            <a:pPr lvl="1" eaLnBrk="1" hangingPunct="1"/>
            <a:r>
              <a:rPr lang="en-US" smtClean="0"/>
              <a:t>Komponen 4: Kemitraan Pengembangan Analisa dan Kapasitas </a:t>
            </a:r>
            <a:endParaRPr lang="en-AU" smtClean="0"/>
          </a:p>
          <a:p>
            <a:pPr marL="0" indent="0" eaLnBrk="1" hangingPunct="1">
              <a:buFont typeface="Arial" charset="0"/>
              <a:buNone/>
            </a:pPr>
            <a:endParaRPr lang="en-AU" smtClean="0"/>
          </a:p>
        </p:txBody>
      </p:sp>
      <p:pic>
        <p:nvPicPr>
          <p:cNvPr id="5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717098" cy="717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 bwMode="auto">
          <a:xfrm>
            <a:off x="1116013" y="846138"/>
            <a:ext cx="59245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altLang="en-US" sz="3200" b="1">
                <a:latin typeface="Calibri" pitchFamily="34" charset="0"/>
              </a:rPr>
              <a:t>LANDASAN HUKUM ProDEP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468313" y="1700213"/>
            <a:ext cx="849630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4013" indent="-354013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AU" altLang="en-US"/>
              <a:t>UU No 20/2003 tentang Sistem Pendidikan Nasional</a:t>
            </a:r>
          </a:p>
          <a:p>
            <a:pPr marL="354013" indent="-354013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id-ID" altLang="en-US"/>
              <a:t>UU No. 25 Tahun 2004 tentang Sistem Perencanaan Pembangunan Nasional</a:t>
            </a:r>
            <a:endParaRPr lang="en-AU" altLang="en-US"/>
          </a:p>
          <a:p>
            <a:pPr marL="354013" indent="-354013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AU" altLang="en-US"/>
              <a:t>PP No. 32/2013 Standar Nasional Pendidikan</a:t>
            </a:r>
          </a:p>
          <a:p>
            <a:pPr marL="354013" indent="-354013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id-ID" altLang="en-US"/>
              <a:t>Inpres No 1 Tahun 2010 : Penguatan Komptensi Pengawas dan Kepala Sekolah</a:t>
            </a:r>
            <a:endParaRPr lang="en-AU" altLang="en-US"/>
          </a:p>
          <a:p>
            <a:pPr marL="354013" indent="-354013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altLang="en-US"/>
              <a:t>Permen</a:t>
            </a:r>
            <a:r>
              <a:rPr lang="id-ID" altLang="en-US"/>
              <a:t> PAN-</a:t>
            </a:r>
            <a:r>
              <a:rPr lang="en-US" altLang="en-US"/>
              <a:t>RB No. 16 tahun 2009 tentang Jabatan Fungsional Guru dan angka Kreditnya.</a:t>
            </a:r>
          </a:p>
          <a:p>
            <a:pPr marL="354013" indent="-354013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altLang="en-US"/>
              <a:t>Permen</a:t>
            </a:r>
            <a:r>
              <a:rPr lang="id-ID" altLang="en-US"/>
              <a:t> PAN-</a:t>
            </a:r>
            <a:r>
              <a:rPr lang="en-US" altLang="en-US"/>
              <a:t>RB No. 21 tahun 2010 tentang Jabatan Fungsional Pengawas Sekolah dan angka Kreditnya.</a:t>
            </a:r>
          </a:p>
          <a:p>
            <a:pPr marL="354013" indent="-354013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altLang="en-US"/>
              <a:t>Permendiknas No.12 tahun 2007 </a:t>
            </a:r>
            <a:r>
              <a:rPr lang="id-ID" altLang="en-US"/>
              <a:t>    </a:t>
            </a:r>
            <a:r>
              <a:rPr lang="en-US" altLang="en-US"/>
              <a:t>tentang</a:t>
            </a:r>
            <a:r>
              <a:rPr lang="id-ID" altLang="en-US"/>
              <a:t> </a:t>
            </a:r>
            <a:r>
              <a:rPr lang="en-US" altLang="en-US"/>
              <a:t>Standar Pengawas Sekolah/Madrasah.</a:t>
            </a:r>
          </a:p>
          <a:p>
            <a:pPr marL="354013" indent="-354013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altLang="en-US"/>
              <a:t>Permendiknas No.13 tahun 2007 tentang Standar Kepala Sekolah/madrasah</a:t>
            </a:r>
            <a:r>
              <a:rPr lang="id-ID" altLang="en-US"/>
              <a:t>.</a:t>
            </a:r>
            <a:endParaRPr lang="en-AU" altLang="en-US"/>
          </a:p>
          <a:p>
            <a:pPr marL="354013" indent="-354013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altLang="en-US"/>
              <a:t>Permendiknas 28 tahun 2010 tentang Penugasan Guru sebagai Kepala Sekolah/Madrasah</a:t>
            </a:r>
          </a:p>
        </p:txBody>
      </p:sp>
      <p:pic>
        <p:nvPicPr>
          <p:cNvPr id="6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717098" cy="717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 bwMode="auto">
          <a:xfrm>
            <a:off x="457200" y="1277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altLang="en-US" sz="3200" b="1">
                <a:latin typeface="Calibri" pitchFamily="34" charset="0"/>
              </a:rPr>
              <a:t>PRINSIP-PRINSIP YANG MELANDASI ProDEP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9750" y="2347913"/>
            <a:ext cx="7993063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AU" altLang="en-US" sz="2400">
                <a:latin typeface="Calibri" pitchFamily="34" charset="0"/>
              </a:rPr>
              <a:t>Adaptasi </a:t>
            </a:r>
            <a:r>
              <a:rPr lang="en-AU" altLang="en-US" sz="2400" i="1">
                <a:latin typeface="Calibri" pitchFamily="34" charset="0"/>
              </a:rPr>
              <a:t>good practice </a:t>
            </a:r>
            <a:r>
              <a:rPr lang="en-AU" altLang="en-US" sz="2400">
                <a:latin typeface="Calibri" pitchFamily="34" charset="0"/>
              </a:rPr>
              <a:t>dari dunia internasional yang disesuaikan dengan kontek Indonesia.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AU" altLang="en-US" sz="2400">
                <a:latin typeface="Calibri" pitchFamily="34" charset="0"/>
              </a:rPr>
              <a:t>Terjangkau oleh setiap kepala dan pengawas sekolah/madrasah (tidak mahal).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AU" altLang="en-US" sz="2400">
                <a:latin typeface="Calibri" pitchFamily="34" charset="0"/>
              </a:rPr>
              <a:t>Dapat diakses oleh setiap kepala sekolah/madrasah dan pengawas madrasah.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AU" altLang="en-US" sz="2400">
                <a:latin typeface="Calibri" pitchFamily="34" charset="0"/>
              </a:rPr>
              <a:t>Fleksibel dan sesuai dengan kebutuhan individu dan sekolah.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AU" altLang="en-US" sz="2400">
                <a:latin typeface="Calibri" pitchFamily="34" charset="0"/>
              </a:rPr>
              <a:t>Dapat memperbaiki kinerja.</a:t>
            </a:r>
            <a:endParaRPr lang="id-ID" altLang="en-US" sz="2400">
              <a:latin typeface="Calibri" pitchFamily="34" charset="0"/>
            </a:endParaRPr>
          </a:p>
        </p:txBody>
      </p:sp>
      <p:pic>
        <p:nvPicPr>
          <p:cNvPr id="6" name="Picture 6" descr="dik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85800" cy="73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4.bp.blogspot.com/-kYhz61Cb8e8/TdZ7-MZAxwI/AAAAAAAAAcw/8Ora3OgpYCs/s400/logo_departemen_aga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717098" cy="717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4830</TotalTime>
  <Words>1137</Words>
  <Application>Microsoft Office PowerPoint</Application>
  <PresentationFormat>On-screen Show (4:3)</PresentationFormat>
  <Paragraphs>358</Paragraphs>
  <Slides>35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ALUR IMPLEMENTASI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SOSIALISASI PROGRAM HIBAH Professional Development for Education Personnel (ProDEP)</dc:title>
  <dc:creator>Yudi Herman</dc:creator>
  <cp:lastModifiedBy>Yudi Herman</cp:lastModifiedBy>
  <cp:revision>20</cp:revision>
  <dcterms:created xsi:type="dcterms:W3CDTF">2014-06-19T06:05:15Z</dcterms:created>
  <dcterms:modified xsi:type="dcterms:W3CDTF">2014-06-28T10:04:19Z</dcterms:modified>
</cp:coreProperties>
</file>